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72" r:id="rId13"/>
    <p:sldId id="274" r:id="rId14"/>
    <p:sldId id="270" r:id="rId15"/>
    <p:sldId id="269" r:id="rId16"/>
    <p:sldId id="273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27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 snapToObjects="1">
      <p:cViewPr varScale="1">
        <p:scale>
          <a:sx n="132" d="100"/>
          <a:sy n="132" d="100"/>
        </p:scale>
        <p:origin x="-104" y="-6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F4E20-800D-7D44-B08F-59726D79C03A}" type="datetime1">
              <a:rPr lang="en-US" smtClean="0"/>
              <a:pPr/>
              <a:t>11/16/10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0F9C0-F2AA-D944-8DC5-64D3B02E39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7AC78-BE01-0041-9BBF-14ADB02C359A}" type="datetime1">
              <a:rPr lang="en-US" smtClean="0"/>
              <a:pPr/>
              <a:t>11/16/10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02DE4-7942-EF46-98D6-BD53691FD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A880-E77F-E440-A7EE-ACD73AFFE55F}" type="datetime1">
              <a:rPr lang="en-US" smtClean="0"/>
              <a:pPr/>
              <a:t>11/16/10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758B-E3C3-FE4B-A4ED-26F8291B6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9E4D-BE27-4344-B330-C369F7216AE9}" type="datetime1">
              <a:rPr lang="en-US" smtClean="0"/>
              <a:pPr/>
              <a:t>11/16/10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758B-E3C3-FE4B-A4ED-26F8291B6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847B-5704-0347-8525-249488310F01}" type="datetime1">
              <a:rPr lang="en-US" smtClean="0"/>
              <a:pPr/>
              <a:t>11/16/10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758B-E3C3-FE4B-A4ED-26F8291B6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7BAD-4DB0-8546-8646-ACE01663C1BF}" type="datetime1">
              <a:rPr lang="en-US" smtClean="0"/>
              <a:pPr/>
              <a:t>11/16/10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758B-E3C3-FE4B-A4ED-26F8291B6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FF2A-4E31-DE48-9BD9-AE12362B72EB}" type="datetime1">
              <a:rPr lang="en-US" smtClean="0"/>
              <a:pPr/>
              <a:t>11/16/10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758B-E3C3-FE4B-A4ED-26F8291B6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C2C4-96A3-EE44-B793-755A6646D97C}" type="datetime1">
              <a:rPr lang="en-US" smtClean="0"/>
              <a:pPr/>
              <a:t>11/16/10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758B-E3C3-FE4B-A4ED-26F8291B6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C9D4-077C-184A-88B6-0D61F94355A6}" type="datetime1">
              <a:rPr lang="en-US" smtClean="0"/>
              <a:pPr/>
              <a:t>11/16/10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758B-E3C3-FE4B-A4ED-26F8291B6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2E01-8CB4-DC4B-955A-EBBB53DA61FD}" type="datetime1">
              <a:rPr lang="en-US" smtClean="0"/>
              <a:pPr/>
              <a:t>11/16/10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758B-E3C3-FE4B-A4ED-26F8291B6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BF108-FCA5-5C47-8916-2A6094505FF4}" type="datetime1">
              <a:rPr lang="en-US" smtClean="0"/>
              <a:pPr/>
              <a:t>11/16/10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758B-E3C3-FE4B-A4ED-26F8291B6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F515-F8E0-9B4A-835D-48489ACD5FA1}" type="datetime1">
              <a:rPr lang="en-US" smtClean="0"/>
              <a:pPr/>
              <a:t>11/16/10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758B-E3C3-FE4B-A4ED-26F8291B6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BBFE-1B5C-504B-A2B7-CBABEC4BD107}" type="datetime1">
              <a:rPr lang="en-US" smtClean="0"/>
              <a:pPr/>
              <a:t>11/16/10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758B-E3C3-FE4B-A4ED-26F8291B6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alphaModFix amt="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CFC1B-847D-D54C-9A8D-5482097E9FF8}" type="datetime1">
              <a:rPr lang="en-US" smtClean="0"/>
              <a:pPr/>
              <a:t>11/16/10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4758B-E3C3-FE4B-A4ED-26F8291B6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4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6.jpe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2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over_B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0150"/>
            <a:ext cx="9144000" cy="781050"/>
          </a:xfrm>
          <a:prstGeom prst="rect">
            <a:avLst/>
          </a:prstGeom>
        </p:spPr>
      </p:pic>
      <p:sp>
        <p:nvSpPr>
          <p:cNvPr id="7" name="Text Box 93"/>
          <p:cNvSpPr txBox="1">
            <a:spLocks noChangeArrowheads="1"/>
          </p:cNvSpPr>
          <p:nvPr/>
        </p:nvSpPr>
        <p:spPr bwMode="auto">
          <a:xfrm>
            <a:off x="309562" y="2819400"/>
            <a:ext cx="39576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Retail Systems - Bulgaria</a:t>
            </a:r>
          </a:p>
          <a:p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80000"/>
                  </a:srgbClr>
                </a:outerShdw>
              </a:effectLst>
              <a:latin typeface="Times New Roman" charset="0"/>
            </a:endParaRP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Company Presentation</a:t>
            </a:r>
          </a:p>
        </p:txBody>
      </p:sp>
      <p:sp>
        <p:nvSpPr>
          <p:cNvPr id="14" name="Text Box 93"/>
          <p:cNvSpPr txBox="1">
            <a:spLocks noChangeArrowheads="1"/>
          </p:cNvSpPr>
          <p:nvPr/>
        </p:nvSpPr>
        <p:spPr bwMode="auto">
          <a:xfrm>
            <a:off x="304800" y="4629150"/>
            <a:ext cx="1143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Times New Roman" charset="0"/>
              </a:rPr>
              <a:t>R7/11.11.2010</a:t>
            </a:r>
            <a:endParaRPr lang="en-US" sz="1200" dirty="0">
              <a:solidFill>
                <a:schemeClr val="bg1"/>
              </a:solidFill>
              <a:effectLst>
                <a:outerShdw blurRad="508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pic>
        <p:nvPicPr>
          <p:cNvPr id="13" name="Picture 12" descr="Cover_Lady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600" y="661652"/>
            <a:ext cx="2946400" cy="4481848"/>
          </a:xfrm>
          <a:prstGeom prst="rect">
            <a:avLst/>
          </a:prstGeom>
        </p:spPr>
      </p:pic>
      <p:pic>
        <p:nvPicPr>
          <p:cNvPr id="19" name="Picture 18" descr="RS_Logo.ps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411" y="1314000"/>
            <a:ext cx="756389" cy="630000"/>
          </a:xfrm>
          <a:prstGeom prst="rect">
            <a:avLst/>
          </a:prstGeom>
        </p:spPr>
      </p:pic>
      <p:sp>
        <p:nvSpPr>
          <p:cNvPr id="8" name="Text Box 93"/>
          <p:cNvSpPr txBox="1">
            <a:spLocks noChangeArrowheads="1"/>
          </p:cNvSpPr>
          <p:nvPr/>
        </p:nvSpPr>
        <p:spPr bwMode="auto">
          <a:xfrm>
            <a:off x="1241425" y="1162146"/>
            <a:ext cx="532923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Retail Systems - Bulgaria</a:t>
            </a:r>
            <a:endParaRPr lang="en-US" sz="600" b="1" dirty="0">
              <a:solidFill>
                <a:schemeClr val="bg1"/>
              </a:solidFill>
              <a:effectLst>
                <a:outerShdw blurRad="50800" dist="38100" dir="2700000" algn="tl">
                  <a:schemeClr val="tx1">
                    <a:alpha val="80000"/>
                  </a:schemeClr>
                </a:outerShdw>
              </a:effectLst>
              <a:latin typeface="Times New Roman" charset="0"/>
            </a:endParaRPr>
          </a:p>
          <a:p>
            <a:pPr marL="36000">
              <a:spcBef>
                <a:spcPts val="200"/>
              </a:spcBef>
            </a:pPr>
            <a:r>
              <a:rPr lang="en-US" sz="12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IT solutions driving your busines</a:t>
            </a:r>
            <a:r>
              <a:rPr lang="en-US" sz="12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</a:rPr>
              <a:t>s</a:t>
            </a:r>
            <a:endParaRPr lang="en-US" sz="1600" i="1" dirty="0">
              <a:solidFill>
                <a:schemeClr val="bg1"/>
              </a:solidFill>
              <a:effectLst>
                <a:outerShdw blurRad="50800" dist="38100" dir="2700000" algn="tl">
                  <a:schemeClr val="tx1">
                    <a:alpha val="80000"/>
                  </a:schemeClr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PromoSign delicatessen application photo.psd"/>
          <p:cNvPicPr>
            <a:picLocks noChangeAspect="1"/>
          </p:cNvPicPr>
          <p:nvPr/>
        </p:nvPicPr>
        <p:blipFill>
          <a:blip r:embed="rId2"/>
          <a:srcRect l="24332" b="14537"/>
          <a:stretch>
            <a:fillRect/>
          </a:stretch>
        </p:blipFill>
        <p:spPr>
          <a:xfrm>
            <a:off x="0" y="2512634"/>
            <a:ext cx="3358650" cy="2116516"/>
          </a:xfrm>
          <a:prstGeom prst="rect">
            <a:avLst/>
          </a:prstGeom>
        </p:spPr>
      </p:pic>
      <p:pic>
        <p:nvPicPr>
          <p:cNvPr id="4" name="Picture 3" descr="B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56026"/>
            <a:ext cx="9144000" cy="587473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6019800" cy="10668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  <a:t>Retail Merchandising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  <a:t>Solutions</a:t>
            </a:r>
            <a:endParaRPr lang="bg-BG" sz="3600" b="1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7" name="Text Box 93"/>
          <p:cNvSpPr txBox="1">
            <a:spLocks noChangeArrowheads="1"/>
          </p:cNvSpPr>
          <p:nvPr/>
        </p:nvSpPr>
        <p:spPr bwMode="auto">
          <a:xfrm>
            <a:off x="76200" y="4563130"/>
            <a:ext cx="388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Checkpoint, POS Tuning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 charset="0"/>
            </a:endParaRPr>
          </a:p>
        </p:txBody>
      </p:sp>
      <p:pic>
        <p:nvPicPr>
          <p:cNvPr id="8" name="Picture 7" descr="RS_Logo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4640400"/>
            <a:ext cx="302505" cy="252000"/>
          </a:xfrm>
          <a:prstGeom prst="rect">
            <a:avLst/>
          </a:prstGeom>
        </p:spPr>
      </p:pic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962400" y="1540049"/>
            <a:ext cx="2438400" cy="293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100"/>
              </a:spcBef>
            </a:pPr>
            <a:r>
              <a:rPr lang="en-US" sz="1400" b="1" u="sng" dirty="0" smtClean="0">
                <a:latin typeface="Times New Roman" charset="0"/>
              </a:rPr>
              <a:t>Store communication:</a:t>
            </a:r>
          </a:p>
          <a:p>
            <a:pPr>
              <a:spcBef>
                <a:spcPts val="100"/>
              </a:spcBef>
              <a:buFont typeface="Arial"/>
              <a:buChar char="•"/>
            </a:pPr>
            <a:r>
              <a:rPr lang="en-US" sz="1200" dirty="0" smtClean="0">
                <a:latin typeface="Times New Roman" charset="0"/>
              </a:rPr>
              <a:t> Fresh goods merchandising</a:t>
            </a:r>
          </a:p>
          <a:p>
            <a:pPr>
              <a:spcBef>
                <a:spcPts val="100"/>
              </a:spcBef>
              <a:buFont typeface="Arial"/>
              <a:buChar char="•"/>
            </a:pPr>
            <a:r>
              <a:rPr lang="en-US" sz="1200" dirty="0" smtClean="0">
                <a:latin typeface="Times New Roman" charset="0"/>
              </a:rPr>
              <a:t> Emotional sales promotion</a:t>
            </a:r>
          </a:p>
          <a:p>
            <a:pPr>
              <a:spcBef>
                <a:spcPts val="100"/>
              </a:spcBef>
              <a:buFont typeface="Arial"/>
              <a:buChar char="•"/>
            </a:pPr>
            <a:r>
              <a:rPr lang="en-US" sz="1200" dirty="0" smtClean="0">
                <a:latin typeface="Times New Roman" charset="0"/>
              </a:rPr>
              <a:t> Shop-in-shop</a:t>
            </a:r>
          </a:p>
          <a:p>
            <a:pPr>
              <a:spcBef>
                <a:spcPts val="100"/>
              </a:spcBef>
              <a:buFont typeface="Arial"/>
              <a:buChar char="•"/>
            </a:pPr>
            <a:r>
              <a:rPr lang="en-US" sz="1200" dirty="0" smtClean="0">
                <a:latin typeface="Times New Roman" charset="0"/>
              </a:rPr>
              <a:t> Exterior communication</a:t>
            </a:r>
          </a:p>
          <a:p>
            <a:pPr>
              <a:spcBef>
                <a:spcPts val="100"/>
              </a:spcBef>
              <a:buFont typeface="Arial"/>
              <a:buChar char="•"/>
            </a:pPr>
            <a:r>
              <a:rPr lang="en-US" sz="1200" dirty="0" smtClean="0">
                <a:latin typeface="Times New Roman" charset="0"/>
              </a:rPr>
              <a:t> Brand image</a:t>
            </a:r>
          </a:p>
          <a:p>
            <a:pPr>
              <a:spcBef>
                <a:spcPts val="100"/>
              </a:spcBef>
              <a:buFont typeface="Arial"/>
              <a:buChar char="•"/>
            </a:pPr>
            <a:r>
              <a:rPr lang="en-US" sz="1200" dirty="0" smtClean="0">
                <a:latin typeface="Times New Roman" charset="0"/>
              </a:rPr>
              <a:t> Customer direction systems</a:t>
            </a:r>
          </a:p>
          <a:p>
            <a:pPr>
              <a:spcBef>
                <a:spcPts val="100"/>
              </a:spcBef>
              <a:buFont typeface="Arial"/>
              <a:buChar char="•"/>
            </a:pPr>
            <a:endParaRPr lang="en-US" sz="1400" dirty="0" smtClean="0">
              <a:latin typeface="Times New Roman" charset="0"/>
            </a:endParaRPr>
          </a:p>
          <a:p>
            <a:pPr>
              <a:spcBef>
                <a:spcPts val="100"/>
              </a:spcBef>
            </a:pPr>
            <a:r>
              <a:rPr lang="en-US" sz="1400" b="1" u="sng" dirty="0" smtClean="0">
                <a:latin typeface="Times New Roman" charset="0"/>
              </a:rPr>
              <a:t>Shelf communications:</a:t>
            </a:r>
          </a:p>
          <a:p>
            <a:pPr>
              <a:spcBef>
                <a:spcPts val="100"/>
              </a:spcBef>
              <a:buFont typeface="Arial"/>
              <a:buChar char="•"/>
            </a:pPr>
            <a:r>
              <a:rPr lang="en-US" sz="1200" dirty="0" smtClean="0">
                <a:latin typeface="Times New Roman" charset="0"/>
              </a:rPr>
              <a:t> Customer direction systems</a:t>
            </a:r>
          </a:p>
          <a:p>
            <a:pPr>
              <a:spcBef>
                <a:spcPts val="100"/>
              </a:spcBef>
              <a:buFont typeface="Arial"/>
              <a:buChar char="•"/>
            </a:pPr>
            <a:r>
              <a:rPr lang="en-US" sz="1200" dirty="0" smtClean="0">
                <a:latin typeface="Times New Roman" charset="0"/>
              </a:rPr>
              <a:t> Shelf optimization systems</a:t>
            </a:r>
          </a:p>
          <a:p>
            <a:pPr>
              <a:spcBef>
                <a:spcPts val="100"/>
              </a:spcBef>
              <a:buFont typeface="Arial"/>
              <a:buChar char="•"/>
            </a:pPr>
            <a:r>
              <a:rPr lang="en-US" sz="1200" dirty="0" smtClean="0">
                <a:latin typeface="Times New Roman" charset="0"/>
              </a:rPr>
              <a:t> Product information systems</a:t>
            </a:r>
          </a:p>
          <a:p>
            <a:pPr>
              <a:spcBef>
                <a:spcPts val="100"/>
              </a:spcBef>
              <a:buFont typeface="Arial"/>
              <a:buChar char="•"/>
            </a:pPr>
            <a:r>
              <a:rPr lang="en-US" sz="1200" dirty="0" smtClean="0">
                <a:latin typeface="Times New Roman" charset="0"/>
              </a:rPr>
              <a:t> Checkout merchandising</a:t>
            </a:r>
          </a:p>
          <a:p>
            <a:pPr>
              <a:spcBef>
                <a:spcPts val="100"/>
              </a:spcBef>
              <a:buFont typeface="Arial"/>
              <a:buChar char="•"/>
            </a:pPr>
            <a:r>
              <a:rPr lang="en-US" sz="1200" dirty="0" smtClean="0">
                <a:latin typeface="Times New Roman" charset="0"/>
              </a:rPr>
              <a:t> Article security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300000" y="1555924"/>
            <a:ext cx="2691600" cy="109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100"/>
              </a:spcBef>
            </a:pPr>
            <a:r>
              <a:rPr lang="en-US" sz="1400" b="1" u="sng" dirty="0" smtClean="0">
                <a:latin typeface="Times New Roman" charset="0"/>
              </a:rPr>
              <a:t>Communication and promotion:</a:t>
            </a:r>
          </a:p>
          <a:p>
            <a:pPr>
              <a:spcBef>
                <a:spcPts val="100"/>
              </a:spcBef>
              <a:buFont typeface="Arial"/>
              <a:buChar char="•"/>
            </a:pPr>
            <a:r>
              <a:rPr lang="en-US" sz="1200" dirty="0" smtClean="0">
                <a:latin typeface="Times New Roman" charset="0"/>
              </a:rPr>
              <a:t> Price-marking</a:t>
            </a:r>
          </a:p>
          <a:p>
            <a:pPr>
              <a:spcBef>
                <a:spcPts val="100"/>
              </a:spcBef>
              <a:buFont typeface="Arial"/>
              <a:buChar char="•"/>
            </a:pPr>
            <a:r>
              <a:rPr lang="en-US" sz="1200" dirty="0" smtClean="0">
                <a:latin typeface="Times New Roman" charset="0"/>
              </a:rPr>
              <a:t> Information</a:t>
            </a:r>
          </a:p>
          <a:p>
            <a:pPr>
              <a:spcBef>
                <a:spcPts val="100"/>
              </a:spcBef>
              <a:buFont typeface="Arial"/>
              <a:buChar char="•"/>
            </a:pPr>
            <a:r>
              <a:rPr lang="en-US" sz="1200" dirty="0" smtClean="0">
                <a:latin typeface="Times New Roman" charset="0"/>
              </a:rPr>
              <a:t> Promotion</a:t>
            </a:r>
          </a:p>
          <a:p>
            <a:pPr>
              <a:spcBef>
                <a:spcPts val="100"/>
              </a:spcBef>
              <a:buFont typeface="Arial"/>
              <a:buChar char="•"/>
            </a:pPr>
            <a:r>
              <a:rPr lang="en-US" sz="1200" dirty="0" smtClean="0">
                <a:latin typeface="Times New Roman" charset="0"/>
              </a:rPr>
              <a:t> Identification / controlling / security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47812" y="1251287"/>
            <a:ext cx="34859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latin typeface="Times New Roman" charset="0"/>
              </a:rPr>
              <a:t>Retail Merchandising Solutions help increasing your sales by improving visual communication with your customers, emphasize your promotional messages, achieve pleasant shopping environment and distinctive look to your store. </a:t>
            </a:r>
          </a:p>
        </p:txBody>
      </p:sp>
      <p:pic>
        <p:nvPicPr>
          <p:cNvPr id="27" name="Picture 26" descr="Logo_POS_Tuning.ps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000" y="742950"/>
            <a:ext cx="2160000" cy="517959"/>
          </a:xfrm>
          <a:prstGeom prst="rect">
            <a:avLst/>
          </a:prstGeom>
        </p:spPr>
      </p:pic>
      <p:pic>
        <p:nvPicPr>
          <p:cNvPr id="28" name="Picture 27" descr="Logo_CKP_METO.ps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0000" y="172800"/>
            <a:ext cx="2160000" cy="517959"/>
          </a:xfrm>
          <a:prstGeom prst="rect">
            <a:avLst/>
          </a:prstGeom>
        </p:spPr>
      </p:pic>
      <p:sp>
        <p:nvSpPr>
          <p:cNvPr id="14" name="Text Box 93"/>
          <p:cNvSpPr txBox="1">
            <a:spLocks noChangeArrowheads="1"/>
          </p:cNvSpPr>
          <p:nvPr/>
        </p:nvSpPr>
        <p:spPr bwMode="auto">
          <a:xfrm>
            <a:off x="6705600" y="4568825"/>
            <a:ext cx="2438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Retail Systems – Bulgaria</a:t>
            </a:r>
          </a:p>
          <a:p>
            <a:pPr>
              <a:spcBef>
                <a:spcPts val="200"/>
              </a:spcBef>
            </a:pP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IT solutions driving your business</a:t>
            </a:r>
          </a:p>
        </p:txBody>
      </p:sp>
      <p:pic>
        <p:nvPicPr>
          <p:cNvPr id="26" name="Picture 25" descr="CKP_Tomatten.ps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2952750"/>
            <a:ext cx="2616200" cy="185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BM_SurePOS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0467"/>
            <a:ext cx="2990850" cy="3105883"/>
          </a:xfrm>
          <a:prstGeom prst="rect">
            <a:avLst/>
          </a:prstGeom>
        </p:spPr>
      </p:pic>
      <p:pic>
        <p:nvPicPr>
          <p:cNvPr id="4" name="Picture 3" descr="B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56026"/>
            <a:ext cx="9144000" cy="587473"/>
          </a:xfrm>
          <a:prstGeom prst="rect">
            <a:avLst/>
          </a:prstGeom>
        </p:spPr>
      </p:pic>
      <p:sp>
        <p:nvSpPr>
          <p:cNvPr id="7" name="Text Box 93"/>
          <p:cNvSpPr txBox="1">
            <a:spLocks noChangeArrowheads="1"/>
          </p:cNvSpPr>
          <p:nvPr/>
        </p:nvSpPr>
        <p:spPr bwMode="auto">
          <a:xfrm>
            <a:off x="76200" y="4563130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IBM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 charset="0"/>
            </a:endParaRPr>
          </a:p>
        </p:txBody>
      </p:sp>
      <p:pic>
        <p:nvPicPr>
          <p:cNvPr id="8" name="Picture 7" descr="RS_Logo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4640400"/>
            <a:ext cx="302505" cy="252000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4648200" cy="77787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  <a:t>POS hardware</a:t>
            </a:r>
            <a:endParaRPr lang="bg-BG" b="1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/>
            </a:endParaRPr>
          </a:p>
        </p:txBody>
      </p:sp>
      <p:pic>
        <p:nvPicPr>
          <p:cNvPr id="11" name="Picture 10" descr="Logo_IBM.ps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000" y="172800"/>
            <a:ext cx="2160000" cy="517958"/>
          </a:xfrm>
          <a:prstGeom prst="rect">
            <a:avLst/>
          </a:prstGeom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356100" y="1352550"/>
            <a:ext cx="4437063" cy="254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500"/>
              </a:spcBef>
            </a:pPr>
            <a:r>
              <a:rPr lang="en-US" sz="1400" b="1" u="sng" dirty="0" smtClean="0">
                <a:latin typeface="Times New Roman" charset="0"/>
              </a:rPr>
              <a:t>POS hardware with proven reliability</a:t>
            </a:r>
            <a:r>
              <a:rPr lang="bg-BG" sz="1400" b="1" u="sng" dirty="0" smtClean="0">
                <a:latin typeface="Times New Roman" charset="0"/>
              </a:rPr>
              <a:t>:</a:t>
            </a:r>
          </a:p>
          <a:p>
            <a:pPr>
              <a:spcBef>
                <a:spcPts val="5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</a:rPr>
              <a:t> SurePOS™ POS</a:t>
            </a:r>
            <a:r>
              <a:rPr lang="bg-BG" sz="1400" dirty="0" smtClean="0">
                <a:latin typeface="Times New Roman" charset="0"/>
              </a:rPr>
              <a:t>-</a:t>
            </a:r>
            <a:r>
              <a:rPr lang="en-US" sz="1400" dirty="0" smtClean="0">
                <a:latin typeface="Times New Roman" charset="0"/>
              </a:rPr>
              <a:t>systems</a:t>
            </a:r>
            <a:endParaRPr lang="bg-BG" sz="1400" dirty="0" smtClean="0">
              <a:latin typeface="Times New Roman" charset="0"/>
            </a:endParaRPr>
          </a:p>
          <a:p>
            <a:pPr>
              <a:spcBef>
                <a:spcPts val="500"/>
              </a:spcBef>
              <a:buFontTx/>
              <a:buChar char="•"/>
            </a:pPr>
            <a:r>
              <a:rPr lang="bg-BG" sz="1400" dirty="0" smtClean="0">
                <a:latin typeface="Times New Roman" charset="0"/>
              </a:rPr>
              <a:t> </a:t>
            </a:r>
            <a:r>
              <a:rPr lang="en-US" sz="1400" dirty="0" smtClean="0">
                <a:latin typeface="Times New Roman" charset="0"/>
              </a:rPr>
              <a:t>Self-service and self-checkout systems</a:t>
            </a:r>
          </a:p>
          <a:p>
            <a:pPr>
              <a:spcBef>
                <a:spcPts val="5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</a:rPr>
              <a:t> Kiosk terminals</a:t>
            </a:r>
          </a:p>
          <a:p>
            <a:pPr>
              <a:spcBef>
                <a:spcPts val="500"/>
              </a:spcBef>
              <a:buFontTx/>
              <a:buChar char="•"/>
            </a:pPr>
            <a:r>
              <a:rPr lang="bg-BG" sz="1400" dirty="0" smtClean="0">
                <a:latin typeface="Times New Roman" charset="0"/>
              </a:rPr>
              <a:t> </a:t>
            </a:r>
            <a:r>
              <a:rPr lang="en-US" sz="1400" dirty="0" smtClean="0">
                <a:latin typeface="Times New Roman" charset="0"/>
              </a:rPr>
              <a:t>POS Peripherals:</a:t>
            </a:r>
          </a:p>
          <a:p>
            <a:pPr lvl="1">
              <a:spcBef>
                <a:spcPts val="5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</a:rPr>
              <a:t> SurePoint™ touch-screen displays</a:t>
            </a:r>
          </a:p>
          <a:p>
            <a:pPr lvl="1">
              <a:spcBef>
                <a:spcPts val="5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</a:rPr>
              <a:t> SureMark™ POS printers</a:t>
            </a:r>
          </a:p>
          <a:p>
            <a:pPr lvl="1">
              <a:spcBef>
                <a:spcPts val="5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</a:rPr>
              <a:t> POS keyboards</a:t>
            </a:r>
          </a:p>
          <a:p>
            <a:pPr lvl="1">
              <a:spcBef>
                <a:spcPts val="5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</a:rPr>
              <a:t> Cash drawers and tills</a:t>
            </a:r>
          </a:p>
        </p:txBody>
      </p:sp>
      <p:sp>
        <p:nvSpPr>
          <p:cNvPr id="12" name="Text Box 93"/>
          <p:cNvSpPr txBox="1">
            <a:spLocks noChangeArrowheads="1"/>
          </p:cNvSpPr>
          <p:nvPr/>
        </p:nvSpPr>
        <p:spPr bwMode="auto">
          <a:xfrm>
            <a:off x="6705600" y="4568825"/>
            <a:ext cx="2438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Retail Systems – Bulgaria</a:t>
            </a:r>
          </a:p>
          <a:p>
            <a:pPr>
              <a:spcBef>
                <a:spcPts val="200"/>
              </a:spcBef>
            </a:pP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IT solutions driving your business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B_MP100.psd"/>
          <p:cNvPicPr>
            <a:picLocks noChangeAspect="1"/>
          </p:cNvPicPr>
          <p:nvPr/>
        </p:nvPicPr>
        <p:blipFill>
          <a:blip r:embed="rId2"/>
          <a:srcRect l="4388"/>
          <a:stretch>
            <a:fillRect/>
          </a:stretch>
        </p:blipFill>
        <p:spPr>
          <a:xfrm>
            <a:off x="0" y="2196000"/>
            <a:ext cx="3922100" cy="2749442"/>
          </a:xfrm>
          <a:prstGeom prst="rect">
            <a:avLst/>
          </a:prstGeom>
        </p:spPr>
      </p:pic>
      <p:pic>
        <p:nvPicPr>
          <p:cNvPr id="4" name="Picture 3" descr="B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56026"/>
            <a:ext cx="9144000" cy="587473"/>
          </a:xfrm>
          <a:prstGeom prst="rect">
            <a:avLst/>
          </a:prstGeom>
        </p:spPr>
      </p:pic>
      <p:sp>
        <p:nvSpPr>
          <p:cNvPr id="7" name="Text Box 93"/>
          <p:cNvSpPr txBox="1">
            <a:spLocks noChangeArrowheads="1"/>
          </p:cNvSpPr>
          <p:nvPr/>
        </p:nvSpPr>
        <p:spPr bwMode="auto">
          <a:xfrm>
            <a:off x="76200" y="4563130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Avery Berkel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 charset="0"/>
            </a:endParaRPr>
          </a:p>
        </p:txBody>
      </p:sp>
      <p:pic>
        <p:nvPicPr>
          <p:cNvPr id="8" name="Picture 7" descr="RS_Logo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4640400"/>
            <a:ext cx="302505" cy="252000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4648200" cy="77787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  <a:t>Electronic scales</a:t>
            </a:r>
            <a:endParaRPr lang="bg-BG" b="1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/>
            </a:endParaRPr>
          </a:p>
        </p:txBody>
      </p:sp>
      <p:pic>
        <p:nvPicPr>
          <p:cNvPr id="11" name="Picture 10" descr="Logo_AB.ps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000" y="172800"/>
            <a:ext cx="2160000" cy="517958"/>
          </a:xfrm>
          <a:prstGeom prst="rect">
            <a:avLst/>
          </a:prstGeom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500563" y="1123950"/>
            <a:ext cx="4292600" cy="332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</a:rPr>
              <a:t> </a:t>
            </a:r>
            <a:r>
              <a:rPr lang="en-US" sz="1400" b="1" dirty="0" smtClean="0">
                <a:latin typeface="Times New Roman" charset="0"/>
              </a:rPr>
              <a:t>Electronic scales</a:t>
            </a:r>
            <a:r>
              <a:rPr lang="bg-BG" sz="1400" b="1" dirty="0" smtClean="0">
                <a:latin typeface="Times New Roman" charset="0"/>
              </a:rPr>
              <a:t>: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1400" b="1" dirty="0" smtClean="0">
                <a:latin typeface="Times New Roman" charset="0"/>
              </a:rPr>
              <a:t> MP</a:t>
            </a:r>
            <a:r>
              <a:rPr lang="bg-BG" sz="1400" b="1" dirty="0" smtClean="0">
                <a:latin typeface="Times New Roman" charset="0"/>
              </a:rPr>
              <a:t> </a:t>
            </a:r>
            <a:r>
              <a:rPr lang="en-US" sz="1400" b="1" dirty="0" smtClean="0">
                <a:latin typeface="Times New Roman" charset="0"/>
              </a:rPr>
              <a:t>series</a:t>
            </a:r>
            <a:r>
              <a:rPr lang="en-US" sz="1400" dirty="0" smtClean="0">
                <a:latin typeface="Times New Roman" charset="0"/>
              </a:rPr>
              <a:t> </a:t>
            </a:r>
            <a:r>
              <a:rPr lang="bg-BG" sz="1400" dirty="0" smtClean="0">
                <a:latin typeface="Times New Roman" charset="0"/>
              </a:rPr>
              <a:t>–</a:t>
            </a:r>
            <a:r>
              <a:rPr lang="en-US" sz="1400" dirty="0" smtClean="0">
                <a:latin typeface="Times New Roman" charset="0"/>
              </a:rPr>
              <a:t> Windows</a:t>
            </a:r>
            <a:r>
              <a:rPr lang="bg-BG" sz="1400" dirty="0" smtClean="0">
                <a:latin typeface="Times New Roman" charset="0"/>
              </a:rPr>
              <a:t> </a:t>
            </a:r>
            <a:r>
              <a:rPr lang="en-US" sz="1400" dirty="0" smtClean="0">
                <a:latin typeface="Times New Roman" charset="0"/>
              </a:rPr>
              <a:t>PC-based</a:t>
            </a:r>
            <a:r>
              <a:rPr lang="bg-BG" sz="1400" dirty="0" smtClean="0">
                <a:latin typeface="Times New Roman" charset="0"/>
              </a:rPr>
              <a:t> </a:t>
            </a:r>
            <a:r>
              <a:rPr lang="en-US" sz="1400" dirty="0" smtClean="0">
                <a:latin typeface="Times New Roman" charset="0"/>
              </a:rPr>
              <a:t>system scales</a:t>
            </a:r>
            <a:r>
              <a:rPr lang="bg-BG" sz="1400" dirty="0" smtClean="0">
                <a:latin typeface="Times New Roman" charset="0"/>
              </a:rPr>
              <a:t> </a:t>
            </a:r>
            <a:r>
              <a:rPr lang="en-US" sz="1400" dirty="0" smtClean="0">
                <a:latin typeface="Times New Roman" charset="0"/>
              </a:rPr>
              <a:t>and printers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</a:rPr>
              <a:t> </a:t>
            </a:r>
            <a:r>
              <a:rPr lang="en-US" sz="1400" b="1" dirty="0" smtClean="0">
                <a:latin typeface="Times New Roman" charset="0"/>
              </a:rPr>
              <a:t>XM series</a:t>
            </a:r>
            <a:r>
              <a:rPr lang="en-US" sz="1400" dirty="0" smtClean="0">
                <a:latin typeface="Times New Roman" charset="0"/>
              </a:rPr>
              <a:t> – PC-based</a:t>
            </a:r>
            <a:r>
              <a:rPr lang="bg-BG" sz="1400" dirty="0" smtClean="0">
                <a:latin typeface="Times New Roman" charset="0"/>
              </a:rPr>
              <a:t> </a:t>
            </a:r>
            <a:r>
              <a:rPr lang="en-US" sz="1400" dirty="0" smtClean="0">
                <a:latin typeface="Times New Roman" charset="0"/>
              </a:rPr>
              <a:t>system scales</a:t>
            </a:r>
            <a:r>
              <a:rPr lang="bg-BG" sz="1400" dirty="0" smtClean="0">
                <a:latin typeface="Times New Roman" charset="0"/>
              </a:rPr>
              <a:t> </a:t>
            </a:r>
            <a:r>
              <a:rPr lang="en-US" sz="1400" dirty="0" smtClean="0">
                <a:latin typeface="Times New Roman" charset="0"/>
              </a:rPr>
              <a:t>and printers</a:t>
            </a:r>
            <a:endParaRPr lang="bg-BG" sz="1400" dirty="0" smtClean="0">
              <a:latin typeface="Times New Roman" charset="0"/>
            </a:endParaRPr>
          </a:p>
          <a:p>
            <a:pPr lvl="1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1400" b="1" dirty="0" smtClean="0">
                <a:latin typeface="Times New Roman" charset="0"/>
              </a:rPr>
              <a:t> M</a:t>
            </a:r>
            <a:r>
              <a:rPr lang="en-US" sz="1400" b="1" baseline="30000" dirty="0" smtClean="0">
                <a:latin typeface="Times New Roman" charset="0"/>
              </a:rPr>
              <a:t>2</a:t>
            </a:r>
            <a:r>
              <a:rPr lang="bg-BG" sz="1400" b="1" dirty="0" smtClean="0">
                <a:latin typeface="Times New Roman" charset="0"/>
              </a:rPr>
              <a:t> </a:t>
            </a:r>
            <a:r>
              <a:rPr lang="en-US" sz="1400" b="1" dirty="0" smtClean="0">
                <a:latin typeface="Times New Roman" charset="0"/>
              </a:rPr>
              <a:t>series</a:t>
            </a:r>
            <a:r>
              <a:rPr lang="en-US" sz="1400" dirty="0" smtClean="0">
                <a:latin typeface="Times New Roman" charset="0"/>
              </a:rPr>
              <a:t> </a:t>
            </a:r>
            <a:r>
              <a:rPr lang="bg-BG" sz="1400" dirty="0" smtClean="0">
                <a:latin typeface="Times New Roman" charset="0"/>
              </a:rPr>
              <a:t>– </a:t>
            </a:r>
            <a:r>
              <a:rPr lang="en-US" sz="1400" dirty="0" smtClean="0">
                <a:latin typeface="Times New Roman" charset="0"/>
              </a:rPr>
              <a:t>high-end system scales and printers</a:t>
            </a:r>
            <a:endParaRPr lang="bg-BG" sz="1400" dirty="0" smtClean="0">
              <a:latin typeface="Times New Roman" charset="0"/>
            </a:endParaRPr>
          </a:p>
          <a:p>
            <a:pPr lvl="1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1400" b="1" dirty="0" smtClean="0">
                <a:latin typeface="Times New Roman" charset="0"/>
              </a:rPr>
              <a:t> IM</a:t>
            </a:r>
            <a:r>
              <a:rPr lang="bg-BG" sz="1400" b="1" dirty="0" smtClean="0">
                <a:latin typeface="Times New Roman" charset="0"/>
              </a:rPr>
              <a:t> </a:t>
            </a:r>
            <a:r>
              <a:rPr lang="en-US" sz="1400" b="1" dirty="0" smtClean="0">
                <a:latin typeface="Times New Roman" charset="0"/>
              </a:rPr>
              <a:t>series</a:t>
            </a:r>
            <a:r>
              <a:rPr lang="en-US" sz="1400" dirty="0" smtClean="0">
                <a:latin typeface="Times New Roman" charset="0"/>
              </a:rPr>
              <a:t> </a:t>
            </a:r>
            <a:r>
              <a:rPr lang="bg-BG" sz="1400" dirty="0" smtClean="0">
                <a:latin typeface="Times New Roman" charset="0"/>
              </a:rPr>
              <a:t>– </a:t>
            </a:r>
            <a:r>
              <a:rPr lang="en-US" sz="1400" dirty="0" smtClean="0">
                <a:latin typeface="Times New Roman" charset="0"/>
              </a:rPr>
              <a:t>middle range system scales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1400" b="1" dirty="0" smtClean="0">
                <a:latin typeface="Times New Roman" charset="0"/>
              </a:rPr>
              <a:t> IX</a:t>
            </a:r>
            <a:r>
              <a:rPr lang="bg-BG" sz="1400" b="1" dirty="0" smtClean="0">
                <a:latin typeface="Times New Roman" charset="0"/>
              </a:rPr>
              <a:t> </a:t>
            </a:r>
            <a:r>
              <a:rPr lang="en-US" sz="1400" b="1" dirty="0" smtClean="0">
                <a:latin typeface="Times New Roman" charset="0"/>
              </a:rPr>
              <a:t>series</a:t>
            </a:r>
            <a:r>
              <a:rPr lang="en-US" sz="1400" dirty="0" smtClean="0">
                <a:latin typeface="Times New Roman" charset="0"/>
              </a:rPr>
              <a:t> </a:t>
            </a:r>
            <a:r>
              <a:rPr lang="bg-BG" sz="1400" dirty="0" smtClean="0">
                <a:latin typeface="Times New Roman" charset="0"/>
              </a:rPr>
              <a:t>– </a:t>
            </a:r>
            <a:r>
              <a:rPr lang="en-US" sz="1400" dirty="0" smtClean="0">
                <a:latin typeface="Times New Roman" charset="0"/>
              </a:rPr>
              <a:t>economic range system scales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1400" b="1" dirty="0" smtClean="0">
                <a:latin typeface="Times New Roman" charset="0"/>
              </a:rPr>
              <a:t> FX</a:t>
            </a:r>
            <a:r>
              <a:rPr lang="bg-BG" sz="1400" b="1" dirty="0" smtClean="0">
                <a:latin typeface="Times New Roman" charset="0"/>
              </a:rPr>
              <a:t> </a:t>
            </a:r>
            <a:r>
              <a:rPr lang="en-US" sz="1400" b="1" dirty="0" smtClean="0">
                <a:latin typeface="Times New Roman" charset="0"/>
              </a:rPr>
              <a:t>series</a:t>
            </a:r>
            <a:r>
              <a:rPr lang="en-US" sz="1400" dirty="0" smtClean="0">
                <a:latin typeface="Times New Roman" charset="0"/>
              </a:rPr>
              <a:t> </a:t>
            </a:r>
            <a:r>
              <a:rPr lang="bg-BG" sz="1400" dirty="0" smtClean="0">
                <a:latin typeface="Times New Roman" charset="0"/>
              </a:rPr>
              <a:t>– </a:t>
            </a:r>
            <a:r>
              <a:rPr lang="en-US" sz="1400" dirty="0" smtClean="0">
                <a:latin typeface="Times New Roman" charset="0"/>
              </a:rPr>
              <a:t>POS and price-computing scales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</a:rPr>
              <a:t> Automatic and semi-automatic </a:t>
            </a:r>
            <a:r>
              <a:rPr lang="en-US" sz="1400" b="1" dirty="0" smtClean="0">
                <a:latin typeface="Times New Roman" charset="0"/>
              </a:rPr>
              <a:t>weigh-wrapping machines</a:t>
            </a:r>
            <a:r>
              <a:rPr lang="en-US" sz="1400" dirty="0" smtClean="0">
                <a:latin typeface="Times New Roman" charset="0"/>
              </a:rPr>
              <a:t> – </a:t>
            </a:r>
            <a:r>
              <a:rPr lang="en-US" sz="1400" b="1" dirty="0" smtClean="0">
                <a:latin typeface="Times New Roman" charset="0"/>
              </a:rPr>
              <a:t>WA/WS series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1400" b="1" dirty="0" smtClean="0">
                <a:latin typeface="Times New Roman" charset="0"/>
              </a:rPr>
              <a:t> Applications and features</a:t>
            </a:r>
            <a:r>
              <a:rPr lang="en-US" sz="1400" dirty="0" smtClean="0">
                <a:latin typeface="Times New Roman" charset="0"/>
              </a:rPr>
              <a:t> – weighing, counting and labeling, fresh counter operation, receiving, pre-pack, vendor and self-service operation, touch-screen operation, point-of-service multimedia advertising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12" name="Text Box 93"/>
          <p:cNvSpPr txBox="1">
            <a:spLocks noChangeArrowheads="1"/>
          </p:cNvSpPr>
          <p:nvPr/>
        </p:nvSpPr>
        <p:spPr bwMode="auto">
          <a:xfrm>
            <a:off x="6705600" y="4568825"/>
            <a:ext cx="2438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Retail Systems – Bulgaria</a:t>
            </a:r>
          </a:p>
          <a:p>
            <a:pPr>
              <a:spcBef>
                <a:spcPts val="200"/>
              </a:spcBef>
            </a:pP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IT solutions driving your business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ES_LabelOnShelf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1600"/>
            <a:ext cx="3556000" cy="2686403"/>
          </a:xfrm>
          <a:prstGeom prst="rect">
            <a:avLst/>
          </a:prstGeom>
        </p:spPr>
      </p:pic>
      <p:pic>
        <p:nvPicPr>
          <p:cNvPr id="4" name="Picture 3" descr="B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56026"/>
            <a:ext cx="9144000" cy="587473"/>
          </a:xfrm>
          <a:prstGeom prst="rect">
            <a:avLst/>
          </a:prstGeom>
        </p:spPr>
      </p:pic>
      <p:sp>
        <p:nvSpPr>
          <p:cNvPr id="7" name="Text Box 93"/>
          <p:cNvSpPr txBox="1">
            <a:spLocks noChangeArrowheads="1"/>
          </p:cNvSpPr>
          <p:nvPr/>
        </p:nvSpPr>
        <p:spPr bwMode="auto">
          <a:xfrm>
            <a:off x="76200" y="4563130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SES 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E.S.L.</a:t>
            </a:r>
            <a:endParaRPr lang="en-US" sz="2800" i="1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 charset="0"/>
            </a:endParaRPr>
          </a:p>
        </p:txBody>
      </p:sp>
      <p:pic>
        <p:nvPicPr>
          <p:cNvPr id="8" name="Picture 7" descr="RS_Logo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4640400"/>
            <a:ext cx="302505" cy="252000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07280"/>
            <a:ext cx="3124200" cy="100647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  <a:t>Electronic Shelf Labels</a:t>
            </a:r>
            <a:endParaRPr lang="bg-BG" b="1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/>
            </a:endParaRPr>
          </a:p>
        </p:txBody>
      </p:sp>
      <p:pic>
        <p:nvPicPr>
          <p:cNvPr id="11" name="Picture 10" descr="Logo_SES.ps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000" y="172800"/>
            <a:ext cx="2160000" cy="517958"/>
          </a:xfrm>
          <a:prstGeom prst="rect">
            <a:avLst/>
          </a:prstGeom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810000" y="1844878"/>
            <a:ext cx="2438400" cy="267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</a:t>
            </a:r>
            <a:r>
              <a:rPr lang="en-US" sz="1200" dirty="0" smtClean="0">
                <a:latin typeface="Times New Roman" charset="0"/>
              </a:rPr>
              <a:t>Automated price changes</a:t>
            </a:r>
            <a:r>
              <a:rPr lang="bg-BG" sz="1200" dirty="0" smtClean="0">
                <a:latin typeface="Times New Roman" charset="0"/>
              </a:rPr>
              <a:t> </a:t>
            </a:r>
            <a:r>
              <a:rPr lang="en-US" sz="1200" dirty="0" smtClean="0">
                <a:latin typeface="Times New Roman" charset="0"/>
              </a:rPr>
              <a:t>save time</a:t>
            </a:r>
            <a:r>
              <a:rPr lang="bg-BG" sz="1200" dirty="0" smtClean="0">
                <a:latin typeface="Times New Roman" charset="0"/>
              </a:rPr>
              <a:t>, </a:t>
            </a:r>
            <a:r>
              <a:rPr lang="en-US" sz="1200" dirty="0" smtClean="0">
                <a:latin typeface="Times New Roman" charset="0"/>
              </a:rPr>
              <a:t>consumables and human work-force</a:t>
            </a:r>
            <a:endParaRPr lang="bg-BG" sz="1200" dirty="0" smtClean="0">
              <a:latin typeface="Times New Roman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</a:t>
            </a:r>
            <a:r>
              <a:rPr lang="en-US" sz="1200" dirty="0" smtClean="0">
                <a:latin typeface="Times New Roman" charset="0"/>
              </a:rPr>
              <a:t>No more problems with incorrect prices on the shelf</a:t>
            </a:r>
            <a:endParaRPr lang="bg-BG" sz="1200" dirty="0" smtClean="0">
              <a:latin typeface="Times New Roman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</a:t>
            </a:r>
            <a:r>
              <a:rPr lang="en-US" sz="1200" dirty="0" smtClean="0">
                <a:latin typeface="Times New Roman" charset="0"/>
              </a:rPr>
              <a:t>Gain additional benefits by more flexible pricing policy</a:t>
            </a:r>
            <a:endParaRPr lang="bg-BG" sz="1200" dirty="0" smtClean="0">
              <a:latin typeface="Times New Roman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</a:t>
            </a:r>
            <a:r>
              <a:rPr lang="en-US" sz="1200" dirty="0" smtClean="0">
                <a:latin typeface="Times New Roman" charset="0"/>
              </a:rPr>
              <a:t>Flexible time-based promotions (e.g. </a:t>
            </a:r>
            <a:r>
              <a:rPr lang="bg-BG" sz="1200" dirty="0" smtClean="0">
                <a:latin typeface="Times New Roman" charset="0"/>
              </a:rPr>
              <a:t>“</a:t>
            </a:r>
            <a:r>
              <a:rPr lang="en-US" sz="1200" dirty="0" smtClean="0">
                <a:latin typeface="Times New Roman" charset="0"/>
              </a:rPr>
              <a:t>happy hour</a:t>
            </a:r>
            <a:r>
              <a:rPr lang="bg-BG" sz="1200" dirty="0" smtClean="0">
                <a:latin typeface="Times New Roman" charset="0"/>
              </a:rPr>
              <a:t>”</a:t>
            </a:r>
            <a:r>
              <a:rPr lang="en-US" sz="1200" dirty="0" smtClean="0">
                <a:latin typeface="Times New Roman" charset="0"/>
              </a:rPr>
              <a:t>)</a:t>
            </a:r>
            <a:r>
              <a:rPr lang="bg-BG" sz="1200" dirty="0" smtClean="0">
                <a:latin typeface="Times New Roman" charset="0"/>
              </a:rPr>
              <a:t>, </a:t>
            </a:r>
            <a:r>
              <a:rPr lang="en-US" sz="1200" dirty="0" smtClean="0">
                <a:latin typeface="Times New Roman" charset="0"/>
              </a:rPr>
              <a:t>weak-time discounts</a:t>
            </a:r>
            <a:r>
              <a:rPr lang="bg-BG" sz="1200" dirty="0" smtClean="0">
                <a:latin typeface="Times New Roman" charset="0"/>
              </a:rPr>
              <a:t>, </a:t>
            </a:r>
            <a:r>
              <a:rPr lang="en-US" sz="1200" dirty="0" smtClean="0">
                <a:latin typeface="Times New Roman" charset="0"/>
              </a:rPr>
              <a:t>overnight prices</a:t>
            </a:r>
            <a:endParaRPr lang="bg-BG" sz="1200" dirty="0" smtClean="0">
              <a:latin typeface="Times New Roman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</a:t>
            </a:r>
            <a:r>
              <a:rPr lang="en-US" sz="1200" dirty="0" smtClean="0">
                <a:latin typeface="Times New Roman" charset="0"/>
              </a:rPr>
              <a:t>Facilitates inventory control, preparing daily orders and shelf replenishment conforming to the store’s planogram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248400" y="1846210"/>
            <a:ext cx="2743200" cy="224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Localized Bulgarian version is available</a:t>
            </a:r>
            <a:endParaRPr lang="bg-BG" sz="1200" dirty="0" smtClean="0">
              <a:latin typeface="Times New Roman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</a:t>
            </a:r>
            <a:r>
              <a:rPr lang="en-US" sz="1200" dirty="0" smtClean="0">
                <a:latin typeface="Times New Roman" charset="0"/>
              </a:rPr>
              <a:t>Shows prices both in LEVA and EURO currency plus price per</a:t>
            </a:r>
            <a:r>
              <a:rPr lang="bg-BG" sz="1200" dirty="0" smtClean="0">
                <a:latin typeface="Times New Roman" charset="0"/>
              </a:rPr>
              <a:t> </a:t>
            </a:r>
            <a:r>
              <a:rPr lang="en-US" sz="1200" dirty="0" smtClean="0">
                <a:latin typeface="Times New Roman" charset="0"/>
              </a:rPr>
              <a:t>1 kg </a:t>
            </a:r>
            <a:r>
              <a:rPr lang="en-US" sz="1200" dirty="0">
                <a:latin typeface="Times New Roman" charset="0"/>
              </a:rPr>
              <a:t>/ l / m /</a:t>
            </a:r>
            <a:r>
              <a:rPr lang="en-US" sz="1200" dirty="0" smtClean="0">
                <a:latin typeface="Times New Roman" charset="0"/>
              </a:rPr>
              <a:t> pc</a:t>
            </a:r>
            <a:endParaRPr lang="bg-BG" sz="1200" dirty="0" smtClean="0">
              <a:latin typeface="Times New Roman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</a:t>
            </a:r>
            <a:r>
              <a:rPr lang="en-US" sz="1200" dirty="0" smtClean="0">
                <a:latin typeface="Times New Roman" charset="0"/>
              </a:rPr>
              <a:t>Patented locking mechanism for easy removal and anti-theft protection</a:t>
            </a:r>
            <a:endParaRPr lang="bg-BG" sz="1200" dirty="0" smtClean="0">
              <a:latin typeface="Times New Roman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</a:t>
            </a:r>
            <a:r>
              <a:rPr lang="en-US" sz="1200" dirty="0" smtClean="0">
                <a:latin typeface="Times New Roman" charset="0"/>
              </a:rPr>
              <a:t>Patented communication technology providing reliable transmission</a:t>
            </a:r>
            <a:endParaRPr lang="bg-BG" sz="1200" dirty="0" smtClean="0">
              <a:latin typeface="Times New Roman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</a:t>
            </a:r>
            <a:r>
              <a:rPr lang="en-US" sz="1200" dirty="0" smtClean="0">
                <a:latin typeface="Times New Roman" charset="0"/>
              </a:rPr>
              <a:t>Communication does not interfere with other wireless equipment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Long battery life with option for battery replacement</a:t>
            </a:r>
            <a:endParaRPr lang="en-US" sz="1200" dirty="0">
              <a:latin typeface="Times New Roman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810000" y="1428750"/>
            <a:ext cx="190500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US" sz="1400" b="1" u="sng" dirty="0" smtClean="0">
                <a:latin typeface="Times New Roman" charset="0"/>
              </a:rPr>
              <a:t>Key system features:</a:t>
            </a:r>
          </a:p>
        </p:txBody>
      </p:sp>
      <p:sp>
        <p:nvSpPr>
          <p:cNvPr id="13" name="Text Box 93"/>
          <p:cNvSpPr txBox="1">
            <a:spLocks noChangeArrowheads="1"/>
          </p:cNvSpPr>
          <p:nvPr/>
        </p:nvSpPr>
        <p:spPr bwMode="auto">
          <a:xfrm>
            <a:off x="6705600" y="4568825"/>
            <a:ext cx="2438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Retail Systems – Bulgaria</a:t>
            </a:r>
          </a:p>
          <a:p>
            <a:pPr>
              <a:spcBef>
                <a:spcPts val="200"/>
              </a:spcBef>
            </a:pP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IT solutions driving your business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ervices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1950"/>
            <a:ext cx="3524250" cy="2895175"/>
          </a:xfrm>
          <a:prstGeom prst="rect">
            <a:avLst/>
          </a:prstGeom>
        </p:spPr>
      </p:pic>
      <p:pic>
        <p:nvPicPr>
          <p:cNvPr id="4" name="Picture 3" descr="B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56026"/>
            <a:ext cx="9144000" cy="587473"/>
          </a:xfrm>
          <a:prstGeom prst="rect">
            <a:avLst/>
          </a:prstGeom>
        </p:spPr>
      </p:pic>
      <p:sp>
        <p:nvSpPr>
          <p:cNvPr id="7" name="Text Box 93"/>
          <p:cNvSpPr txBox="1">
            <a:spLocks noChangeArrowheads="1"/>
          </p:cNvSpPr>
          <p:nvPr/>
        </p:nvSpPr>
        <p:spPr bwMode="auto">
          <a:xfrm>
            <a:off x="76200" y="4563130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Support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 charset="0"/>
            </a:endParaRPr>
          </a:p>
        </p:txBody>
      </p:sp>
      <p:pic>
        <p:nvPicPr>
          <p:cNvPr id="8" name="Picture 7" descr="RS_Logo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4640400"/>
            <a:ext cx="302505" cy="252000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5334000" cy="1276350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  <a:t>After-sales support and repair services</a:t>
            </a:r>
            <a:endParaRPr lang="bg-BG" b="1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267200" y="1813869"/>
            <a:ext cx="4343400" cy="229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400" dirty="0" smtClean="0">
                <a:latin typeface="Times New Roman" charset="0"/>
              </a:rPr>
              <a:t>We take care that your investment serves you long time trouble-free by providing various support options: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endParaRPr lang="bg-BG" sz="1400" dirty="0" smtClean="0">
              <a:latin typeface="Times New Roman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</a:rPr>
              <a:t> Remote support over the Internet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</a:rPr>
              <a:t> Local</a:t>
            </a:r>
            <a:r>
              <a:rPr lang="bg-BG" sz="1400" dirty="0" smtClean="0">
                <a:latin typeface="Times New Roman" charset="0"/>
              </a:rPr>
              <a:t> </a:t>
            </a:r>
            <a:r>
              <a:rPr lang="en-US" sz="1400" dirty="0" smtClean="0">
                <a:latin typeface="Times New Roman" charset="0"/>
              </a:rPr>
              <a:t>on</a:t>
            </a:r>
            <a:r>
              <a:rPr lang="en-US" sz="1400" dirty="0">
                <a:latin typeface="Times New Roman" charset="0"/>
              </a:rPr>
              <a:t>-</a:t>
            </a:r>
            <a:r>
              <a:rPr lang="en-US" sz="1400" dirty="0" smtClean="0">
                <a:latin typeface="Times New Roman" charset="0"/>
              </a:rPr>
              <a:t>site support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bg-BG" sz="1400" dirty="0" smtClean="0">
                <a:latin typeface="Times New Roman" charset="0"/>
              </a:rPr>
              <a:t> </a:t>
            </a:r>
            <a:r>
              <a:rPr lang="en-US" sz="1400" dirty="0" smtClean="0">
                <a:latin typeface="Times New Roman" charset="0"/>
              </a:rPr>
              <a:t>Warranty and after-warranty support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</a:rPr>
              <a:t> Flexible maintenance plans with spare equipment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</a:rPr>
              <a:t> Maintenance audits</a:t>
            </a:r>
            <a:endParaRPr lang="bg-BG" sz="1400" dirty="0" smtClean="0">
              <a:latin typeface="Times New Roman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bg-BG" sz="1400" dirty="0" smtClean="0">
                <a:latin typeface="Times New Roman" charset="0"/>
              </a:rPr>
              <a:t> </a:t>
            </a:r>
            <a:r>
              <a:rPr lang="en-US" sz="1400" dirty="0" smtClean="0">
                <a:latin typeface="Times New Roman" charset="0"/>
              </a:rPr>
              <a:t>Consultancy</a:t>
            </a:r>
            <a:endParaRPr lang="bg-BG" sz="1400" dirty="0">
              <a:latin typeface="Times New Roman" charset="0"/>
            </a:endParaRPr>
          </a:p>
        </p:txBody>
      </p:sp>
      <p:sp>
        <p:nvSpPr>
          <p:cNvPr id="10" name="Text Box 93"/>
          <p:cNvSpPr txBox="1">
            <a:spLocks noChangeArrowheads="1"/>
          </p:cNvSpPr>
          <p:nvPr/>
        </p:nvSpPr>
        <p:spPr bwMode="auto">
          <a:xfrm>
            <a:off x="6705600" y="4568825"/>
            <a:ext cx="2438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Retail Systems – Bulgaria</a:t>
            </a:r>
          </a:p>
          <a:p>
            <a:pPr>
              <a:spcBef>
                <a:spcPts val="200"/>
              </a:spcBef>
            </a:pP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IT solutions driving your business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6026"/>
            <a:ext cx="9144000" cy="587473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4038600" cy="10668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  <a:t>Have a question ?</a:t>
            </a:r>
            <a:endParaRPr lang="bg-BG" sz="3600" b="1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7" name="Text Box 93"/>
          <p:cNvSpPr txBox="1">
            <a:spLocks noChangeArrowheads="1"/>
          </p:cNvSpPr>
          <p:nvPr/>
        </p:nvSpPr>
        <p:spPr bwMode="auto">
          <a:xfrm>
            <a:off x="76200" y="4563130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Questions ?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 charset="0"/>
            </a:endParaRPr>
          </a:p>
        </p:txBody>
      </p:sp>
      <p:pic>
        <p:nvPicPr>
          <p:cNvPr id="8" name="Picture 7" descr="RS_Logo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640400"/>
            <a:ext cx="302505" cy="252000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065213" y="971550"/>
            <a:ext cx="2516187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30000" b="1" dirty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?</a:t>
            </a:r>
            <a:endParaRPr lang="bg-BG" sz="30000" b="1" dirty="0">
              <a:solidFill>
                <a:srgbClr val="FF0000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48200" y="285750"/>
            <a:ext cx="4191000" cy="2133600"/>
          </a:xfrm>
          <a:ln>
            <a:noFill/>
          </a:ln>
        </p:spPr>
        <p:txBody>
          <a:bodyPr anchor="t" anchorCtr="0">
            <a:noAutofit/>
          </a:bodyPr>
          <a:lstStyle/>
          <a:p>
            <a:pPr algn="l"/>
            <a:r>
              <a:rPr lang="en-US" sz="2400" b="1" i="1" dirty="0" smtClean="0">
                <a:latin typeface="Times New Roman"/>
              </a:rPr>
              <a:t>Just remember –</a:t>
            </a:r>
            <a:br>
              <a:rPr lang="en-US" sz="2400" b="1" i="1" dirty="0" smtClean="0">
                <a:latin typeface="Times New Roman"/>
              </a:rPr>
            </a:br>
            <a:r>
              <a:rPr lang="en-US" sz="2400" b="1" i="1" u="sng" dirty="0" smtClean="0">
                <a:latin typeface="Times New Roman"/>
              </a:rPr>
              <a:t>we’ re here to help</a:t>
            </a:r>
            <a:r>
              <a:rPr lang="en-US" sz="2400" b="1" i="1" dirty="0" smtClean="0">
                <a:latin typeface="Times New Roman"/>
              </a:rPr>
              <a:t>!</a:t>
            </a:r>
            <a:br>
              <a:rPr lang="en-US" sz="2400" b="1" i="1" dirty="0" smtClean="0">
                <a:latin typeface="Times New Roman"/>
              </a:rPr>
            </a:br>
            <a:r>
              <a:rPr lang="en-US" sz="2400" b="1" i="1" dirty="0" smtClean="0">
                <a:latin typeface="Times New Roman"/>
              </a:rPr>
              <a:t/>
            </a:r>
            <a:br>
              <a:rPr lang="en-US" sz="2400" b="1" i="1" dirty="0" smtClean="0">
                <a:latin typeface="Times New Roman"/>
              </a:rPr>
            </a:br>
            <a:r>
              <a:rPr lang="en-US" sz="2400" b="1" i="1" dirty="0" smtClean="0">
                <a:latin typeface="Times New Roman"/>
              </a:rPr>
              <a:t>Call us on +359 700 1 08 07 or</a:t>
            </a:r>
            <a:br>
              <a:rPr lang="en-US" sz="2400" b="1" i="1" dirty="0" smtClean="0">
                <a:latin typeface="Times New Roman"/>
              </a:rPr>
            </a:br>
            <a:r>
              <a:rPr lang="en-US" sz="2400" b="1" i="1" dirty="0" smtClean="0">
                <a:latin typeface="Times New Roman"/>
              </a:rPr>
              <a:t>e-mail to office@retailsys.bg</a:t>
            </a:r>
            <a:endParaRPr lang="bg-BG" sz="2400" b="1" i="1" dirty="0">
              <a:latin typeface="Times New Roman"/>
            </a:endParaRPr>
          </a:p>
        </p:txBody>
      </p:sp>
      <p:sp>
        <p:nvSpPr>
          <p:cNvPr id="11" name="Text Box 93"/>
          <p:cNvSpPr txBox="1">
            <a:spLocks noChangeArrowheads="1"/>
          </p:cNvSpPr>
          <p:nvPr/>
        </p:nvSpPr>
        <p:spPr bwMode="auto">
          <a:xfrm>
            <a:off x="6705600" y="4568825"/>
            <a:ext cx="2438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Retail Systems – Bulgaria</a:t>
            </a:r>
          </a:p>
          <a:p>
            <a:pPr>
              <a:spcBef>
                <a:spcPts val="200"/>
              </a:spcBef>
            </a:pP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IT solutions driving your business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6026"/>
            <a:ext cx="9144000" cy="587473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0" y="1276350"/>
            <a:ext cx="3657600" cy="1066800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solidFill>
                  <a:srgbClr val="F2FDF7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  <a:t>Thank you!</a:t>
            </a:r>
            <a:endParaRPr lang="bg-BG" sz="4800" b="1" dirty="0">
              <a:solidFill>
                <a:srgbClr val="F2FDF7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7" name="Text Box 93"/>
          <p:cNvSpPr txBox="1">
            <a:spLocks noChangeArrowheads="1"/>
          </p:cNvSpPr>
          <p:nvPr/>
        </p:nvSpPr>
        <p:spPr bwMode="auto">
          <a:xfrm>
            <a:off x="76200" y="4563130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2FDF7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Thank you!</a:t>
            </a:r>
            <a:endParaRPr lang="en-US" sz="2800" dirty="0">
              <a:solidFill>
                <a:srgbClr val="F2FDF7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 charset="0"/>
            </a:endParaRPr>
          </a:p>
        </p:txBody>
      </p:sp>
      <p:pic>
        <p:nvPicPr>
          <p:cNvPr id="8" name="Picture 7" descr="RS_Logo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640400"/>
            <a:ext cx="302505" cy="252000"/>
          </a:xfrm>
          <a:prstGeom prst="rect">
            <a:avLst/>
          </a:prstGeom>
        </p:spPr>
      </p:pic>
      <p:pic>
        <p:nvPicPr>
          <p:cNvPr id="13" name="Picture 12" descr="shutdown 256x25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098549"/>
            <a:ext cx="1625600" cy="1625601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24600" y="3257550"/>
            <a:ext cx="2667000" cy="106680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 smtClean="0">
                <a:solidFill>
                  <a:srgbClr val="F2FDF7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  <a:t>Contacts:</a:t>
            </a:r>
            <a:r>
              <a:rPr lang="en-US" sz="2400" b="1" dirty="0" smtClean="0">
                <a:solidFill>
                  <a:srgbClr val="F2FDF7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  <a:t/>
            </a:r>
            <a:br>
              <a:rPr lang="en-US" sz="2400" b="1" dirty="0" smtClean="0">
                <a:solidFill>
                  <a:srgbClr val="F2FDF7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</a:br>
            <a:r>
              <a:rPr lang="en-US" sz="2400" b="1" dirty="0" smtClean="0">
                <a:solidFill>
                  <a:srgbClr val="F2FDF7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  <a:t>+359 700 1 08 07</a:t>
            </a:r>
            <a:br>
              <a:rPr lang="en-US" sz="2400" b="1" dirty="0" smtClean="0">
                <a:solidFill>
                  <a:srgbClr val="F2FDF7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</a:br>
            <a:r>
              <a:rPr lang="en-US" sz="2400" b="1" dirty="0" smtClean="0">
                <a:solidFill>
                  <a:srgbClr val="F2FDF7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  <a:t>www.retailsys.bg</a:t>
            </a:r>
          </a:p>
        </p:txBody>
      </p:sp>
      <p:sp>
        <p:nvSpPr>
          <p:cNvPr id="10" name="Text Box 93"/>
          <p:cNvSpPr txBox="1">
            <a:spLocks noChangeArrowheads="1"/>
          </p:cNvSpPr>
          <p:nvPr/>
        </p:nvSpPr>
        <p:spPr bwMode="auto">
          <a:xfrm>
            <a:off x="6705600" y="4568825"/>
            <a:ext cx="2438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Retail Systems – Bulgaria</a:t>
            </a:r>
          </a:p>
          <a:p>
            <a:pPr>
              <a:spcBef>
                <a:spcPts val="200"/>
              </a:spcBef>
            </a:pP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IT solutions driving your business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ocus_ShoppingCart.psd"/>
          <p:cNvPicPr>
            <a:picLocks noChangeAspect="1"/>
          </p:cNvPicPr>
          <p:nvPr/>
        </p:nvPicPr>
        <p:blipFill>
          <a:blip r:embed="rId2"/>
          <a:srcRect l="15186"/>
          <a:stretch>
            <a:fillRect/>
          </a:stretch>
        </p:blipFill>
        <p:spPr>
          <a:xfrm>
            <a:off x="0" y="2516400"/>
            <a:ext cx="3016000" cy="231775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77787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Retail Systems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 – Bulgaria</a:t>
            </a:r>
            <a:endParaRPr lang="bg-BG" b="1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 charset="0"/>
            </a:endParaRPr>
          </a:p>
        </p:txBody>
      </p:sp>
      <p:pic>
        <p:nvPicPr>
          <p:cNvPr id="6" name="Picture 5" descr="B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56026"/>
            <a:ext cx="9144000" cy="587473"/>
          </a:xfrm>
          <a:prstGeom prst="rect">
            <a:avLst/>
          </a:prstGeom>
        </p:spPr>
      </p:pic>
      <p:sp>
        <p:nvSpPr>
          <p:cNvPr id="10" name="Text Box 93"/>
          <p:cNvSpPr txBox="1">
            <a:spLocks noChangeArrowheads="1"/>
          </p:cNvSpPr>
          <p:nvPr/>
        </p:nvSpPr>
        <p:spPr bwMode="auto">
          <a:xfrm>
            <a:off x="315913" y="4552950"/>
            <a:ext cx="2808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About us</a:t>
            </a:r>
          </a:p>
        </p:txBody>
      </p:sp>
      <p:sp>
        <p:nvSpPr>
          <p:cNvPr id="23" name="Text Box 40"/>
          <p:cNvSpPr txBox="1">
            <a:spLocks noChangeArrowheads="1"/>
          </p:cNvSpPr>
          <p:nvPr/>
        </p:nvSpPr>
        <p:spPr bwMode="auto">
          <a:xfrm>
            <a:off x="3581400" y="1123950"/>
            <a:ext cx="51054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b="1" u="sng" dirty="0">
                <a:latin typeface="Times New Roman" charset="0"/>
              </a:rPr>
              <a:t>Profile</a:t>
            </a:r>
            <a:r>
              <a:rPr lang="bg-BG" sz="1400" b="1" u="sng" dirty="0">
                <a:latin typeface="Times New Roman" charset="0"/>
              </a:rPr>
              <a:t>: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</a:rPr>
              <a:t> At this company we are dedicated to serve the retail business</a:t>
            </a:r>
            <a:endParaRPr lang="bg-BG" sz="1400" dirty="0" smtClean="0">
              <a:latin typeface="Times New Roman" charset="0"/>
            </a:endParaRPr>
          </a:p>
          <a:p>
            <a:pPr>
              <a:spcBef>
                <a:spcPts val="1200"/>
              </a:spcBef>
              <a:buFontTx/>
              <a:buChar char="•"/>
            </a:pPr>
            <a:r>
              <a:rPr lang="bg-BG" sz="1400" dirty="0" smtClean="0">
                <a:latin typeface="Times New Roman" charset="0"/>
              </a:rPr>
              <a:t> </a:t>
            </a:r>
            <a:r>
              <a:rPr lang="en-US" sz="1400" dirty="0" smtClean="0">
                <a:latin typeface="Times New Roman" charset="0"/>
              </a:rPr>
              <a:t>Our mission is to provide high-end solutions to our customers and partners built around first class software, hardware and system integration services</a:t>
            </a:r>
            <a:endParaRPr lang="bg-BG" sz="1400" dirty="0" smtClean="0">
              <a:latin typeface="Times New Roman" charset="0"/>
            </a:endParaRPr>
          </a:p>
          <a:p>
            <a:pPr>
              <a:spcBef>
                <a:spcPts val="1200"/>
              </a:spcBef>
              <a:buFontTx/>
              <a:buChar char="•"/>
            </a:pPr>
            <a:r>
              <a:rPr lang="bg-BG" sz="1400" dirty="0" smtClean="0">
                <a:latin typeface="Times New Roman" charset="0"/>
              </a:rPr>
              <a:t> </a:t>
            </a:r>
            <a:r>
              <a:rPr lang="en-US" sz="1400" dirty="0" smtClean="0">
                <a:latin typeface="Times New Roman" charset="0"/>
              </a:rPr>
              <a:t>We strive to provide complete service to the customer – since business case analysis through consultancy, building solution and after-sales support and service</a:t>
            </a:r>
            <a:endParaRPr lang="bg-BG" sz="1400" dirty="0" smtClean="0">
              <a:latin typeface="Times New Roman" charset="0"/>
            </a:endParaRPr>
          </a:p>
          <a:p>
            <a:pPr>
              <a:spcBef>
                <a:spcPts val="1200"/>
              </a:spcBef>
              <a:buFontTx/>
              <a:buChar char="•"/>
            </a:pPr>
            <a:r>
              <a:rPr lang="bg-BG" sz="1400" dirty="0" smtClean="0">
                <a:latin typeface="Times New Roman" charset="0"/>
              </a:rPr>
              <a:t> </a:t>
            </a:r>
            <a:r>
              <a:rPr lang="en-US" sz="1400" dirty="0" smtClean="0">
                <a:latin typeface="Times New Roman" charset="0"/>
              </a:rPr>
              <a:t>We deliver high quality products through direct partnership with leading global manufacturers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</a:rPr>
              <a:t> We offer broad product portfolio to fulfill every customer demand</a:t>
            </a:r>
            <a:endParaRPr lang="bg-BG" sz="1400" dirty="0">
              <a:latin typeface="Times New Roman" charset="0"/>
            </a:endParaRPr>
          </a:p>
        </p:txBody>
      </p:sp>
      <p:pic>
        <p:nvPicPr>
          <p:cNvPr id="12" name="Picture 11" descr="RS_Logo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4640400"/>
            <a:ext cx="302505" cy="252000"/>
          </a:xfrm>
          <a:prstGeom prst="rect">
            <a:avLst/>
          </a:prstGeom>
        </p:spPr>
      </p:pic>
      <p:sp>
        <p:nvSpPr>
          <p:cNvPr id="11" name="Text Box 93"/>
          <p:cNvSpPr txBox="1">
            <a:spLocks noChangeArrowheads="1"/>
          </p:cNvSpPr>
          <p:nvPr/>
        </p:nvSpPr>
        <p:spPr bwMode="auto">
          <a:xfrm>
            <a:off x="6705600" y="4568825"/>
            <a:ext cx="2438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Retail Systems – Bulgaria</a:t>
            </a:r>
          </a:p>
          <a:p>
            <a:pPr>
              <a:spcBef>
                <a:spcPts val="200"/>
              </a:spcBef>
            </a:pP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IT solutions driving your business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B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6026"/>
            <a:ext cx="9144000" cy="587473"/>
          </a:xfrm>
          <a:prstGeom prst="rect">
            <a:avLst/>
          </a:prstGeom>
        </p:spPr>
      </p:pic>
      <p:sp>
        <p:nvSpPr>
          <p:cNvPr id="8" name="Text Box 93"/>
          <p:cNvSpPr txBox="1">
            <a:spLocks noChangeArrowheads="1"/>
          </p:cNvSpPr>
          <p:nvPr/>
        </p:nvSpPr>
        <p:spPr bwMode="auto">
          <a:xfrm>
            <a:off x="408395" y="4563130"/>
            <a:ext cx="2808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Partners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514600" y="1125988"/>
            <a:ext cx="198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sz="1200" dirty="0" smtClean="0">
                <a:latin typeface="Arial Narrow"/>
              </a:rPr>
              <a:t> Barcode scanners</a:t>
            </a:r>
            <a:endParaRPr lang="bg-BG" sz="1200" dirty="0" smtClean="0">
              <a:latin typeface="Arial Narrow"/>
            </a:endParaRPr>
          </a:p>
          <a:p>
            <a:pPr>
              <a:buFontTx/>
              <a:buChar char="•"/>
            </a:pPr>
            <a:r>
              <a:rPr lang="en-US" sz="1200" dirty="0" smtClean="0">
                <a:latin typeface="Arial Narrow"/>
              </a:rPr>
              <a:t> Mobile computers</a:t>
            </a:r>
            <a:endParaRPr lang="bg-BG" sz="1200" dirty="0">
              <a:latin typeface="Arial Narrow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934200" y="1047750"/>
            <a:ext cx="201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200" dirty="0" smtClean="0">
                <a:latin typeface="Arial Narrow"/>
              </a:rPr>
              <a:t> EAS anti-theft security and loss prevention solutions</a:t>
            </a:r>
          </a:p>
          <a:p>
            <a:pPr>
              <a:buFontTx/>
              <a:buChar char="•"/>
            </a:pPr>
            <a:r>
              <a:rPr lang="en-US" sz="1200" dirty="0" smtClean="0">
                <a:latin typeface="Arial Narrow"/>
              </a:rPr>
              <a:t> Source tagging programmes</a:t>
            </a:r>
            <a:endParaRPr lang="bg-BG" sz="1200" dirty="0">
              <a:latin typeface="Arial Narrow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514600" y="1885950"/>
            <a:ext cx="198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bg-BG" sz="1200" dirty="0">
                <a:latin typeface="Arial Narrow"/>
              </a:rPr>
              <a:t> </a:t>
            </a:r>
            <a:r>
              <a:rPr lang="en-US" sz="1200" dirty="0">
                <a:latin typeface="Arial Narrow"/>
              </a:rPr>
              <a:t>POS</a:t>
            </a:r>
            <a:r>
              <a:rPr lang="en-US" sz="1200" dirty="0" smtClean="0">
                <a:latin typeface="Arial Narrow"/>
              </a:rPr>
              <a:t> systems</a:t>
            </a:r>
          </a:p>
          <a:p>
            <a:pPr>
              <a:buFontTx/>
              <a:buChar char="•"/>
            </a:pPr>
            <a:r>
              <a:rPr lang="bg-BG" sz="1200" dirty="0" smtClean="0">
                <a:latin typeface="Arial Narrow"/>
              </a:rPr>
              <a:t> </a:t>
            </a:r>
            <a:r>
              <a:rPr lang="en-US" sz="1200" dirty="0" smtClean="0">
                <a:latin typeface="Arial Narrow"/>
              </a:rPr>
              <a:t>Self</a:t>
            </a:r>
            <a:r>
              <a:rPr lang="en-US" sz="1200" dirty="0">
                <a:latin typeface="Arial Narrow"/>
              </a:rPr>
              <a:t>-service</a:t>
            </a:r>
            <a:r>
              <a:rPr lang="en-US" sz="1200" dirty="0" smtClean="0">
                <a:latin typeface="Arial Narrow"/>
              </a:rPr>
              <a:t> and self</a:t>
            </a:r>
            <a:r>
              <a:rPr lang="en-US" sz="1200" dirty="0">
                <a:latin typeface="Arial Narrow"/>
              </a:rPr>
              <a:t>-</a:t>
            </a:r>
            <a:r>
              <a:rPr lang="en-US" sz="1200" dirty="0" smtClean="0">
                <a:latin typeface="Arial Narrow"/>
              </a:rPr>
              <a:t>checkout systems</a:t>
            </a:r>
            <a:endParaRPr lang="bg-BG" sz="1200" dirty="0">
              <a:latin typeface="Arial Narrow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514600" y="2724150"/>
            <a:ext cx="198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bg-BG" sz="1200" dirty="0" smtClean="0">
                <a:latin typeface="Arial Narrow"/>
              </a:rPr>
              <a:t> </a:t>
            </a:r>
            <a:r>
              <a:rPr lang="en-US" sz="1200" dirty="0" smtClean="0">
                <a:latin typeface="Arial Narrow"/>
              </a:rPr>
              <a:t>Retail and Industrial scales</a:t>
            </a:r>
            <a:endParaRPr lang="bg-BG" sz="1200" dirty="0" smtClean="0">
              <a:latin typeface="Arial Narrow"/>
            </a:endParaRPr>
          </a:p>
          <a:p>
            <a:pPr>
              <a:buFontTx/>
              <a:buChar char="•"/>
            </a:pPr>
            <a:r>
              <a:rPr lang="bg-BG" sz="1200" dirty="0" smtClean="0">
                <a:latin typeface="Arial Narrow"/>
              </a:rPr>
              <a:t> </a:t>
            </a:r>
            <a:r>
              <a:rPr lang="en-US" sz="1200" dirty="0" smtClean="0">
                <a:latin typeface="Arial Narrow"/>
              </a:rPr>
              <a:t>Wrapping and packaging machines</a:t>
            </a:r>
            <a:endParaRPr lang="bg-BG" sz="1200" dirty="0">
              <a:latin typeface="Arial Narrow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514600" y="3703687"/>
            <a:ext cx="167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bg-BG" sz="1200" dirty="0" smtClean="0">
                <a:latin typeface="Arial Narrow"/>
              </a:rPr>
              <a:t> </a:t>
            </a:r>
            <a:r>
              <a:rPr lang="en-US" sz="1200" dirty="0" smtClean="0">
                <a:latin typeface="Arial Narrow"/>
              </a:rPr>
              <a:t>Electronic Shelf Labels</a:t>
            </a:r>
            <a:endParaRPr lang="bg-BG" sz="1200" dirty="0">
              <a:latin typeface="Arial Narrow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77787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  <a:t>Premium Partners</a:t>
            </a:r>
            <a:endParaRPr lang="bg-BG" b="1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/>
            </a:endParaRPr>
          </a:p>
        </p:txBody>
      </p:sp>
      <p:pic>
        <p:nvPicPr>
          <p:cNvPr id="24" name="Picture 23" descr="RS_Logo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640400"/>
            <a:ext cx="302505" cy="252000"/>
          </a:xfrm>
          <a:prstGeom prst="rect">
            <a:avLst/>
          </a:prstGeom>
        </p:spPr>
      </p:pic>
      <p:pic>
        <p:nvPicPr>
          <p:cNvPr id="25" name="Picture 24" descr="Logo_AB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779950"/>
            <a:ext cx="2160000" cy="517958"/>
          </a:xfrm>
          <a:prstGeom prst="rect">
            <a:avLst/>
          </a:prstGeom>
        </p:spPr>
      </p:pic>
      <p:pic>
        <p:nvPicPr>
          <p:cNvPr id="26" name="Picture 25" descr="Logo_CKP.ps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123950"/>
            <a:ext cx="2160000" cy="517958"/>
          </a:xfrm>
          <a:prstGeom prst="rect">
            <a:avLst/>
          </a:prstGeom>
        </p:spPr>
      </p:pic>
      <p:pic>
        <p:nvPicPr>
          <p:cNvPr id="27" name="Picture 26" descr="Logo_DL.ps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123950"/>
            <a:ext cx="2160000" cy="517958"/>
          </a:xfrm>
          <a:prstGeom prst="rect">
            <a:avLst/>
          </a:prstGeom>
        </p:spPr>
      </p:pic>
      <p:pic>
        <p:nvPicPr>
          <p:cNvPr id="28" name="Picture 27" descr="Logo_IBM.ps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1951950"/>
            <a:ext cx="2160000" cy="517958"/>
          </a:xfrm>
          <a:prstGeom prst="rect">
            <a:avLst/>
          </a:prstGeom>
        </p:spPr>
      </p:pic>
      <p:pic>
        <p:nvPicPr>
          <p:cNvPr id="29" name="Picture 28" descr="Logo_SES.ps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3607950"/>
            <a:ext cx="2160000" cy="517958"/>
          </a:xfrm>
          <a:prstGeom prst="rect">
            <a:avLst/>
          </a:prstGeom>
        </p:spPr>
      </p:pic>
      <p:pic>
        <p:nvPicPr>
          <p:cNvPr id="31" name="Picture 30" descr="Logo_POS_Tuning.psd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4400" y="3607950"/>
            <a:ext cx="2160000" cy="517958"/>
          </a:xfrm>
          <a:prstGeom prst="rect">
            <a:avLst/>
          </a:prstGeom>
        </p:spPr>
      </p:pic>
      <p:pic>
        <p:nvPicPr>
          <p:cNvPr id="32" name="Picture 31" descr="Logo_CKP_METO.psd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4400" y="2779200"/>
            <a:ext cx="2160000" cy="517958"/>
          </a:xfrm>
          <a:prstGeom prst="rect">
            <a:avLst/>
          </a:prstGeom>
        </p:spPr>
      </p:pic>
      <p:pic>
        <p:nvPicPr>
          <p:cNvPr id="23" name="Picture 22" descr="Logo_CKP_ALPHA.psd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4400" y="1951200"/>
            <a:ext cx="2160000" cy="517958"/>
          </a:xfrm>
          <a:prstGeom prst="rect">
            <a:avLst/>
          </a:prstGeom>
        </p:spPr>
      </p:pic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6934200" y="2872085"/>
            <a:ext cx="201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200" dirty="0" smtClean="0">
                <a:latin typeface="Arial Narrow"/>
              </a:rPr>
              <a:t> Retail merchandising solutions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6934200" y="1952465"/>
            <a:ext cx="201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200" dirty="0" smtClean="0">
                <a:latin typeface="Arial Narrow"/>
              </a:rPr>
              <a:t> High theft solutions</a:t>
            </a:r>
          </a:p>
          <a:p>
            <a:pPr>
              <a:buFontTx/>
              <a:buChar char="•"/>
            </a:pPr>
            <a:r>
              <a:rPr lang="en-US" sz="1200" dirty="0" smtClean="0">
                <a:latin typeface="Arial Narrow"/>
              </a:rPr>
              <a:t> Open display security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6954000" y="3666351"/>
            <a:ext cx="201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200" dirty="0" smtClean="0">
                <a:latin typeface="Arial Narrow"/>
              </a:rPr>
              <a:t> Shelf optimization solutions</a:t>
            </a:r>
          </a:p>
        </p:txBody>
      </p:sp>
      <p:sp>
        <p:nvSpPr>
          <p:cNvPr id="36" name="Text Box 93"/>
          <p:cNvSpPr txBox="1">
            <a:spLocks noChangeArrowheads="1"/>
          </p:cNvSpPr>
          <p:nvPr/>
        </p:nvSpPr>
        <p:spPr bwMode="auto">
          <a:xfrm>
            <a:off x="6705600" y="4568825"/>
            <a:ext cx="2438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Retail Systems – Bulgaria</a:t>
            </a:r>
          </a:p>
          <a:p>
            <a:pPr>
              <a:spcBef>
                <a:spcPts val="200"/>
              </a:spcBef>
            </a:pP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IT solutions driving your business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6026"/>
            <a:ext cx="9144000" cy="587473"/>
          </a:xfrm>
          <a:prstGeom prst="rect">
            <a:avLst/>
          </a:prstGeom>
        </p:spPr>
      </p:pic>
      <p:sp>
        <p:nvSpPr>
          <p:cNvPr id="5" name="Text Box 93"/>
          <p:cNvSpPr txBox="1">
            <a:spLocks noChangeArrowheads="1"/>
          </p:cNvSpPr>
          <p:nvPr/>
        </p:nvSpPr>
        <p:spPr bwMode="auto">
          <a:xfrm>
            <a:off x="315913" y="4563130"/>
            <a:ext cx="2808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Clients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77787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  <a:t>Clients</a:t>
            </a:r>
            <a:endParaRPr lang="bg-BG" b="1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258762" y="814685"/>
            <a:ext cx="62944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Times New Roman" charset="0"/>
              </a:rPr>
              <a:t>Since our first installation in early 1995 more than 1500 customers from all around the country prefer our products and services. RETAIL SYSTEMS is one of the main IT &amp; AIDC solutions supplier in Bulgaria today!</a:t>
            </a:r>
            <a:endParaRPr lang="bg-BG" sz="1200" dirty="0">
              <a:latin typeface="Times New Roman" charset="0"/>
            </a:endParaRPr>
          </a:p>
        </p:txBody>
      </p:sp>
      <p:pic>
        <p:nvPicPr>
          <p:cNvPr id="16" name="Picture 15" descr="ClientMap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1461016"/>
            <a:ext cx="4581370" cy="3244184"/>
          </a:xfrm>
          <a:prstGeom prst="rect">
            <a:avLst/>
          </a:prstGeom>
        </p:spPr>
      </p:pic>
      <p:sp>
        <p:nvSpPr>
          <p:cNvPr id="18" name="Text Box 93"/>
          <p:cNvSpPr txBox="1">
            <a:spLocks noChangeArrowheads="1"/>
          </p:cNvSpPr>
          <p:nvPr/>
        </p:nvSpPr>
        <p:spPr bwMode="auto">
          <a:xfrm>
            <a:off x="8077200" y="3313152"/>
            <a:ext cx="838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Arial"/>
              </a:rPr>
              <a:t>We keep</a:t>
            </a:r>
          </a:p>
          <a:p>
            <a:pPr algn="ctr"/>
            <a:r>
              <a:rPr lang="en-US" sz="1000" i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Arial"/>
              </a:rPr>
              <a:t>this space</a:t>
            </a:r>
          </a:p>
          <a:p>
            <a:pPr algn="ctr"/>
            <a:r>
              <a:rPr lang="en-US" sz="1000" i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Arial"/>
              </a:rPr>
              <a:t>for you!</a:t>
            </a:r>
            <a:endParaRPr lang="en-US" sz="1000" i="1" dirty="0">
              <a:solidFill>
                <a:schemeClr val="bg1"/>
              </a:solidFill>
              <a:effectLst>
                <a:outerShdw blurRad="50800" dist="38100" dir="2700000" algn="tl">
                  <a:srgbClr val="000000"/>
                </a:outerShdw>
              </a:effectLst>
              <a:latin typeface="Arial"/>
            </a:endParaRPr>
          </a:p>
        </p:txBody>
      </p:sp>
      <p:pic>
        <p:nvPicPr>
          <p:cNvPr id="23" name="Picture 22" descr="RS_Logo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4640400"/>
            <a:ext cx="302505" cy="252000"/>
          </a:xfrm>
          <a:prstGeom prst="rect">
            <a:avLst/>
          </a:prstGeom>
        </p:spPr>
      </p:pic>
      <p:sp>
        <p:nvSpPr>
          <p:cNvPr id="13" name="Text Box 93"/>
          <p:cNvSpPr txBox="1">
            <a:spLocks noChangeArrowheads="1"/>
          </p:cNvSpPr>
          <p:nvPr/>
        </p:nvSpPr>
        <p:spPr bwMode="auto">
          <a:xfrm>
            <a:off x="6705600" y="4568825"/>
            <a:ext cx="2438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Retail Systems – Bulgaria</a:t>
            </a:r>
          </a:p>
          <a:p>
            <a:pPr>
              <a:spcBef>
                <a:spcPts val="200"/>
              </a:spcBef>
            </a:pP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IT solutions driving your business</a:t>
            </a:r>
          </a:p>
        </p:txBody>
      </p:sp>
      <p:pic>
        <p:nvPicPr>
          <p:cNvPr id="17" name="Picture 16" descr="Logo_Mix.ps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9506" y="814684"/>
            <a:ext cx="1867694" cy="4077715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7620000" y="3728730"/>
            <a:ext cx="609600" cy="595620"/>
          </a:xfrm>
          <a:prstGeom prst="line">
            <a:avLst/>
          </a:prstGeom>
          <a:ln>
            <a:solidFill>
              <a:srgbClr val="FF0000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6026"/>
            <a:ext cx="9144000" cy="587473"/>
          </a:xfrm>
          <a:prstGeom prst="rect">
            <a:avLst/>
          </a:prstGeom>
        </p:spPr>
      </p:pic>
      <p:sp>
        <p:nvSpPr>
          <p:cNvPr id="5" name="Text Box 93"/>
          <p:cNvSpPr txBox="1">
            <a:spLocks noChangeArrowheads="1"/>
          </p:cNvSpPr>
          <p:nvPr/>
        </p:nvSpPr>
        <p:spPr bwMode="auto">
          <a:xfrm>
            <a:off x="315913" y="4563130"/>
            <a:ext cx="2808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Offices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77787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  <a:t>Offices</a:t>
            </a:r>
            <a:endParaRPr lang="bg-BG" b="1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4190999" y="1657350"/>
            <a:ext cx="1981201" cy="272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40000"/>
              </a:spcBef>
            </a:pPr>
            <a:r>
              <a:rPr lang="en-US" sz="1400" u="sng" dirty="0" smtClean="0">
                <a:latin typeface="Times New Roman" charset="0"/>
              </a:rPr>
              <a:t>Head Quarter:</a:t>
            </a:r>
            <a:endParaRPr lang="bg-BG" sz="1400" u="sng" dirty="0">
              <a:latin typeface="Times New Roman" charset="0"/>
            </a:endParaRPr>
          </a:p>
          <a:p>
            <a:pPr lvl="1">
              <a:spcBef>
                <a:spcPct val="400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</a:rPr>
              <a:t> Plovdiv</a:t>
            </a:r>
          </a:p>
          <a:p>
            <a:pPr lvl="1">
              <a:spcBef>
                <a:spcPct val="40000"/>
              </a:spcBef>
              <a:buFontTx/>
              <a:buChar char="•"/>
            </a:pPr>
            <a:endParaRPr lang="en-US" sz="1400" dirty="0" smtClean="0">
              <a:latin typeface="Times New Roman" charset="0"/>
            </a:endParaRPr>
          </a:p>
          <a:p>
            <a:pPr>
              <a:spcBef>
                <a:spcPct val="40000"/>
              </a:spcBef>
            </a:pPr>
            <a:r>
              <a:rPr lang="en-US" sz="1400" u="sng" dirty="0" smtClean="0">
                <a:latin typeface="Times New Roman" charset="0"/>
              </a:rPr>
              <a:t>Regional Offices</a:t>
            </a:r>
            <a:r>
              <a:rPr lang="bg-BG" sz="1400" u="sng" dirty="0" smtClean="0">
                <a:latin typeface="Times New Roman" charset="0"/>
              </a:rPr>
              <a:t>:</a:t>
            </a:r>
          </a:p>
          <a:p>
            <a:pPr lvl="1">
              <a:spcBef>
                <a:spcPct val="400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</a:rPr>
              <a:t> Sofia</a:t>
            </a:r>
            <a:endParaRPr lang="bg-BG" sz="1400" dirty="0" smtClean="0">
              <a:latin typeface="Times New Roman" charset="0"/>
            </a:endParaRPr>
          </a:p>
          <a:p>
            <a:pPr lvl="1">
              <a:spcBef>
                <a:spcPct val="400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</a:rPr>
              <a:t> Varna</a:t>
            </a:r>
          </a:p>
          <a:p>
            <a:pPr lvl="1">
              <a:spcBef>
                <a:spcPct val="400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</a:rPr>
              <a:t> Bourgas</a:t>
            </a:r>
            <a:endParaRPr lang="bg-BG" sz="1400" dirty="0" smtClean="0">
              <a:latin typeface="Times New Roman" charset="0"/>
            </a:endParaRPr>
          </a:p>
          <a:p>
            <a:pPr lvl="1">
              <a:spcBef>
                <a:spcPct val="400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</a:rPr>
              <a:t> Pleven</a:t>
            </a:r>
            <a:endParaRPr lang="bg-BG" sz="1400" dirty="0" smtClean="0">
              <a:latin typeface="Times New Roman" charset="0"/>
            </a:endParaRPr>
          </a:p>
          <a:p>
            <a:pPr lvl="1">
              <a:spcBef>
                <a:spcPct val="400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</a:rPr>
              <a:t> Veliko Tarnovo</a:t>
            </a:r>
            <a:endParaRPr lang="bg-BG" sz="1400" dirty="0" smtClean="0">
              <a:latin typeface="Times New Roman" charset="0"/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250825" y="895350"/>
            <a:ext cx="79025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40000"/>
              </a:spcBef>
            </a:pPr>
            <a:r>
              <a:rPr lang="en-US" sz="1400" dirty="0" smtClean="0">
                <a:latin typeface="Times New Roman" charset="0"/>
              </a:rPr>
              <a:t>Our infrastructure of offices in the major cities of the country enable us to be close to our customers and render service at any point it is required.</a:t>
            </a:r>
            <a:endParaRPr lang="bg-BG" sz="1400" dirty="0">
              <a:latin typeface="Times New Roman" charset="0"/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6629400" y="2724150"/>
            <a:ext cx="2343149" cy="1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500"/>
              </a:spcBef>
            </a:pPr>
            <a:r>
              <a:rPr lang="en-US" sz="1000" u="sng" dirty="0" smtClean="0">
                <a:latin typeface="Times New Roman" charset="0"/>
              </a:rPr>
              <a:t>Did you know ?</a:t>
            </a:r>
            <a:endParaRPr lang="bg-BG" sz="1000" u="sng" dirty="0" smtClean="0">
              <a:latin typeface="Times New Roman" charset="0"/>
            </a:endParaRPr>
          </a:p>
          <a:p>
            <a:pPr marL="0" lvl="1">
              <a:spcBef>
                <a:spcPts val="500"/>
              </a:spcBef>
              <a:buFontTx/>
              <a:buChar char="•"/>
            </a:pPr>
            <a:r>
              <a:rPr lang="en-US" sz="1000" dirty="0" smtClean="0">
                <a:latin typeface="Times New Roman" charset="0"/>
              </a:rPr>
              <a:t> There is a 56%</a:t>
            </a:r>
            <a:r>
              <a:rPr lang="en-US" sz="1000" baseline="50000" dirty="0" smtClean="0">
                <a:latin typeface="Times New Roman" charset="0"/>
              </a:rPr>
              <a:t>*</a:t>
            </a:r>
            <a:r>
              <a:rPr lang="en-US" sz="1000" dirty="0" smtClean="0">
                <a:latin typeface="Times New Roman" charset="0"/>
              </a:rPr>
              <a:t> chance that we have office in your city</a:t>
            </a:r>
          </a:p>
          <a:p>
            <a:pPr marL="0" lvl="1">
              <a:spcBef>
                <a:spcPts val="500"/>
              </a:spcBef>
              <a:buFontTx/>
              <a:buChar char="•"/>
            </a:pPr>
            <a:r>
              <a:rPr lang="en-US" sz="1000" dirty="0" smtClean="0">
                <a:latin typeface="Times New Roman" charset="0"/>
              </a:rPr>
              <a:t> Or, if not, there is a 82%</a:t>
            </a:r>
            <a:r>
              <a:rPr lang="en-US" sz="1000" baseline="50000" dirty="0" smtClean="0">
                <a:latin typeface="Times New Roman" charset="0"/>
              </a:rPr>
              <a:t>*</a:t>
            </a:r>
            <a:r>
              <a:rPr lang="en-US" sz="1000" dirty="0" smtClean="0">
                <a:latin typeface="Times New Roman" charset="0"/>
              </a:rPr>
              <a:t> chance that we are no longer than 50 km away from you</a:t>
            </a:r>
          </a:p>
          <a:p>
            <a:pPr marL="0" lvl="1">
              <a:spcBef>
                <a:spcPts val="500"/>
              </a:spcBef>
            </a:pPr>
            <a:endParaRPr lang="en-US" sz="1000" dirty="0" smtClean="0">
              <a:latin typeface="Times New Roman" charset="0"/>
            </a:endParaRPr>
          </a:p>
          <a:p>
            <a:pPr marL="0" lvl="1">
              <a:spcBef>
                <a:spcPct val="40000"/>
              </a:spcBef>
            </a:pPr>
            <a:r>
              <a:rPr lang="en-US" sz="800" baseline="50000" dirty="0" smtClean="0">
                <a:latin typeface="Times New Roman" charset="0"/>
              </a:rPr>
              <a:t>*) </a:t>
            </a:r>
            <a:r>
              <a:rPr lang="en-US" sz="800" dirty="0" smtClean="0">
                <a:latin typeface="Times New Roman" charset="0"/>
              </a:rPr>
              <a:t>Percentage calculated on the statistics of population among cities in the country</a:t>
            </a:r>
          </a:p>
        </p:txBody>
      </p:sp>
      <p:pic>
        <p:nvPicPr>
          <p:cNvPr id="14" name="Picture 13" descr="OfficeMap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676584"/>
            <a:ext cx="3869412" cy="2723966"/>
          </a:xfrm>
          <a:prstGeom prst="rect">
            <a:avLst/>
          </a:prstGeom>
        </p:spPr>
      </p:pic>
      <p:pic>
        <p:nvPicPr>
          <p:cNvPr id="15" name="Picture 14" descr="RS_Logo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4640400"/>
            <a:ext cx="302505" cy="252000"/>
          </a:xfrm>
          <a:prstGeom prst="rect">
            <a:avLst/>
          </a:prstGeom>
        </p:spPr>
      </p:pic>
      <p:sp>
        <p:nvSpPr>
          <p:cNvPr id="16" name="Text Box 93"/>
          <p:cNvSpPr txBox="1">
            <a:spLocks noChangeArrowheads="1"/>
          </p:cNvSpPr>
          <p:nvPr/>
        </p:nvSpPr>
        <p:spPr bwMode="auto">
          <a:xfrm>
            <a:off x="6705600" y="4568825"/>
            <a:ext cx="2438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Retail Systems – Bulgaria</a:t>
            </a:r>
          </a:p>
          <a:p>
            <a:pPr>
              <a:spcBef>
                <a:spcPts val="200"/>
              </a:spcBef>
            </a:pP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IT solutions driving your business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6026"/>
            <a:ext cx="9144000" cy="587473"/>
          </a:xfrm>
          <a:prstGeom prst="rect">
            <a:avLst/>
          </a:prstGeom>
        </p:spPr>
      </p:pic>
      <p:sp>
        <p:nvSpPr>
          <p:cNvPr id="5" name="Text Box 93"/>
          <p:cNvSpPr txBox="1">
            <a:spLocks noChangeArrowheads="1"/>
          </p:cNvSpPr>
          <p:nvPr/>
        </p:nvSpPr>
        <p:spPr bwMode="auto">
          <a:xfrm>
            <a:off x="76200" y="4563130"/>
            <a:ext cx="2808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STORE</a:t>
            </a:r>
            <a:r>
              <a:rPr lang="en-US" sz="2800" baseline="30000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®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 software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4724400" cy="77787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  <a:t>Software solutions</a:t>
            </a:r>
            <a:endParaRPr lang="bg-BG" b="1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191000" y="1047750"/>
            <a:ext cx="4572000" cy="346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200"/>
              </a:spcBef>
            </a:pPr>
            <a:r>
              <a:rPr lang="en-US" sz="1400" b="1" u="sng" dirty="0" smtClean="0">
                <a:latin typeface="Times New Roman" charset="0"/>
              </a:rPr>
              <a:t>The</a:t>
            </a:r>
            <a:r>
              <a:rPr lang="bg-BG" sz="1400" b="1" u="sng" dirty="0" smtClean="0">
                <a:latin typeface="Times New Roman" charset="0"/>
              </a:rPr>
              <a:t> </a:t>
            </a:r>
            <a:r>
              <a:rPr lang="en-US" sz="1400" b="1" i="1" u="sng" dirty="0" smtClean="0">
                <a:latin typeface="Times New Roman" charset="0"/>
              </a:rPr>
              <a:t>STORE</a:t>
            </a:r>
            <a:r>
              <a:rPr lang="en-US" sz="1400" b="1" i="1" u="sng" baseline="30000" dirty="0" smtClean="0">
                <a:latin typeface="Times New Roman" charset="0"/>
              </a:rPr>
              <a:t>®</a:t>
            </a:r>
            <a:r>
              <a:rPr lang="en-US" sz="1400" b="1" i="1" u="sng" dirty="0" smtClean="0">
                <a:latin typeface="Times New Roman" charset="0"/>
              </a:rPr>
              <a:t> </a:t>
            </a:r>
            <a:r>
              <a:rPr lang="en-US" sz="1400" b="1" u="sng" dirty="0" smtClean="0">
                <a:latin typeface="Times New Roman" charset="0"/>
              </a:rPr>
              <a:t>system</a:t>
            </a:r>
            <a:r>
              <a:rPr lang="en-US" sz="1400" dirty="0" smtClean="0">
                <a:latin typeface="Times New Roman" charset="0"/>
              </a:rPr>
              <a:t> is proven software for retail stores management and automation:</a:t>
            </a:r>
            <a:endParaRPr lang="bg-BG" sz="1400" dirty="0" smtClean="0">
              <a:latin typeface="Times New Roman" charset="0"/>
            </a:endParaRPr>
          </a:p>
          <a:p>
            <a:pPr marL="180000">
              <a:spcBef>
                <a:spcPts val="200"/>
              </a:spcBef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</a:t>
            </a:r>
            <a:r>
              <a:rPr lang="en-US" sz="1200" dirty="0" smtClean="0">
                <a:latin typeface="Times New Roman" charset="0"/>
              </a:rPr>
              <a:t>Complete</a:t>
            </a:r>
            <a:r>
              <a:rPr lang="bg-BG" sz="1200" dirty="0" smtClean="0">
                <a:latin typeface="Times New Roman" charset="0"/>
              </a:rPr>
              <a:t> </a:t>
            </a:r>
            <a:r>
              <a:rPr lang="en-US" sz="1200" dirty="0">
                <a:latin typeface="Times New Roman" charset="0"/>
              </a:rPr>
              <a:t>Back-Office</a:t>
            </a:r>
            <a:r>
              <a:rPr lang="en-US" sz="1200" dirty="0" smtClean="0">
                <a:latin typeface="Times New Roman" charset="0"/>
              </a:rPr>
              <a:t> automation</a:t>
            </a:r>
            <a:endParaRPr lang="bg-BG" sz="1200" dirty="0" smtClean="0">
              <a:latin typeface="Times New Roman" charset="0"/>
            </a:endParaRPr>
          </a:p>
          <a:p>
            <a:pPr marL="180000">
              <a:spcBef>
                <a:spcPts val="200"/>
              </a:spcBef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</a:t>
            </a:r>
            <a:r>
              <a:rPr lang="en-US" sz="1200" dirty="0" smtClean="0">
                <a:latin typeface="Times New Roman" charset="0"/>
              </a:rPr>
              <a:t>Optimized</a:t>
            </a:r>
            <a:r>
              <a:rPr lang="bg-BG" sz="1200" dirty="0" smtClean="0">
                <a:latin typeface="Times New Roman" charset="0"/>
              </a:rPr>
              <a:t> </a:t>
            </a:r>
            <a:r>
              <a:rPr lang="en-US" sz="1200" dirty="0" smtClean="0">
                <a:latin typeface="Times New Roman" charset="0"/>
              </a:rPr>
              <a:t>easy-to-use Front</a:t>
            </a:r>
            <a:r>
              <a:rPr lang="en-US" sz="1200" dirty="0">
                <a:latin typeface="Times New Roman" charset="0"/>
              </a:rPr>
              <a:t>-</a:t>
            </a:r>
            <a:r>
              <a:rPr lang="en-US" sz="1200" dirty="0" smtClean="0">
                <a:latin typeface="Times New Roman" charset="0"/>
              </a:rPr>
              <a:t>Office/POS</a:t>
            </a:r>
            <a:endParaRPr lang="bg-BG" sz="1200" dirty="0" smtClean="0">
              <a:latin typeface="Times New Roman" charset="0"/>
            </a:endParaRPr>
          </a:p>
          <a:p>
            <a:pPr marL="180000">
              <a:spcBef>
                <a:spcPts val="200"/>
              </a:spcBef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</a:t>
            </a:r>
            <a:r>
              <a:rPr lang="en-US" sz="1200" dirty="0" smtClean="0">
                <a:latin typeface="Times New Roman" charset="0"/>
              </a:rPr>
              <a:t>Mobile terminal support for everyday tasks automation</a:t>
            </a:r>
            <a:endParaRPr lang="bg-BG" sz="1200" dirty="0" smtClean="0">
              <a:latin typeface="Times New Roman" charset="0"/>
            </a:endParaRPr>
          </a:p>
          <a:p>
            <a:pPr marL="180000">
              <a:spcBef>
                <a:spcPts val="200"/>
              </a:spcBef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Supply chain management (SCM</a:t>
            </a:r>
            <a:r>
              <a:rPr lang="en-US" sz="1200" dirty="0">
                <a:latin typeface="Times New Roman" charset="0"/>
              </a:rPr>
              <a:t>)</a:t>
            </a:r>
          </a:p>
          <a:p>
            <a:pPr marL="180000">
              <a:spcBef>
                <a:spcPts val="200"/>
              </a:spcBef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Centralized control of the whole chain</a:t>
            </a:r>
            <a:endParaRPr lang="bg-BG" sz="1200" dirty="0" smtClean="0">
              <a:latin typeface="Times New Roman" charset="0"/>
            </a:endParaRPr>
          </a:p>
          <a:p>
            <a:pPr marL="180000">
              <a:spcBef>
                <a:spcPts val="200"/>
              </a:spcBef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</a:t>
            </a:r>
            <a:r>
              <a:rPr lang="en-US" sz="1200" dirty="0" smtClean="0">
                <a:latin typeface="Times New Roman" charset="0"/>
              </a:rPr>
              <a:t>Automated</a:t>
            </a:r>
            <a:r>
              <a:rPr lang="bg-BG" sz="1200" dirty="0" smtClean="0">
                <a:latin typeface="Times New Roman" charset="0"/>
              </a:rPr>
              <a:t> </a:t>
            </a:r>
            <a:r>
              <a:rPr lang="en-US" sz="1200" dirty="0">
                <a:latin typeface="Times New Roman" charset="0"/>
              </a:rPr>
              <a:t>re-ordering</a:t>
            </a:r>
          </a:p>
          <a:p>
            <a:pPr marL="180000">
              <a:spcBef>
                <a:spcPts val="200"/>
              </a:spcBef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</a:t>
            </a:r>
            <a:r>
              <a:rPr lang="en-US" sz="1200" dirty="0" smtClean="0">
                <a:latin typeface="Times New Roman" charset="0"/>
              </a:rPr>
              <a:t>Customer loyalty bonus systems</a:t>
            </a:r>
          </a:p>
          <a:p>
            <a:pPr marL="180000">
              <a:spcBef>
                <a:spcPts val="200"/>
              </a:spcBef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Traceability</a:t>
            </a:r>
            <a:r>
              <a:rPr lang="bg-BG" sz="1200" dirty="0" smtClean="0">
                <a:latin typeface="Times New Roman" charset="0"/>
              </a:rPr>
              <a:t> </a:t>
            </a:r>
            <a:r>
              <a:rPr lang="en-US" sz="1200" dirty="0" smtClean="0">
                <a:latin typeface="Times New Roman" charset="0"/>
              </a:rPr>
              <a:t>and expiration dates control</a:t>
            </a:r>
            <a:endParaRPr lang="bg-BG" sz="1200" dirty="0" smtClean="0">
              <a:latin typeface="Times New Roman" charset="0"/>
            </a:endParaRPr>
          </a:p>
          <a:p>
            <a:pPr marL="180000">
              <a:spcBef>
                <a:spcPts val="200"/>
              </a:spcBef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bg-BG" sz="1200" dirty="0" smtClean="0">
                <a:latin typeface="Times New Roman" charset="0"/>
              </a:rPr>
              <a:t>100</a:t>
            </a:r>
            <a:r>
              <a:rPr lang="bg-BG" sz="1200" dirty="0">
                <a:latin typeface="Times New Roman" charset="0"/>
              </a:rPr>
              <a:t>%</a:t>
            </a:r>
            <a:r>
              <a:rPr lang="bg-BG" sz="1200" dirty="0" smtClean="0">
                <a:latin typeface="Times New Roman" charset="0"/>
              </a:rPr>
              <a:t> </a:t>
            </a:r>
            <a:r>
              <a:rPr lang="en-US" sz="1200" dirty="0" smtClean="0">
                <a:latin typeface="Times New Roman" charset="0"/>
              </a:rPr>
              <a:t>real-time</a:t>
            </a:r>
            <a:endParaRPr lang="bg-BG" sz="1200" dirty="0" smtClean="0">
              <a:latin typeface="Times New Roman" charset="0"/>
            </a:endParaRPr>
          </a:p>
          <a:p>
            <a:pPr marL="180000">
              <a:spcBef>
                <a:spcPts val="200"/>
              </a:spcBef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Off</a:t>
            </a:r>
            <a:r>
              <a:rPr lang="en-US" sz="1200" dirty="0">
                <a:latin typeface="Times New Roman" charset="0"/>
              </a:rPr>
              <a:t>-Line</a:t>
            </a:r>
            <a:r>
              <a:rPr lang="en-US" sz="1200" dirty="0" smtClean="0">
                <a:latin typeface="Times New Roman" charset="0"/>
              </a:rPr>
              <a:t> emergency system</a:t>
            </a:r>
            <a:endParaRPr lang="bg-BG" sz="1200" dirty="0" smtClean="0">
              <a:latin typeface="Times New Roman" charset="0"/>
            </a:endParaRPr>
          </a:p>
          <a:p>
            <a:pPr marL="180000">
              <a:spcBef>
                <a:spcPts val="200"/>
              </a:spcBef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</a:t>
            </a:r>
            <a:r>
              <a:rPr lang="en-US" sz="1200" dirty="0" smtClean="0">
                <a:latin typeface="Times New Roman" charset="0"/>
              </a:rPr>
              <a:t>Embedded support for broad range of specialized</a:t>
            </a:r>
            <a:r>
              <a:rPr lang="bg-BG" sz="1200" dirty="0" smtClean="0">
                <a:latin typeface="Times New Roman" charset="0"/>
              </a:rPr>
              <a:t> </a:t>
            </a:r>
            <a:r>
              <a:rPr lang="en-US" sz="1200" dirty="0">
                <a:latin typeface="Times New Roman" charset="0"/>
              </a:rPr>
              <a:t>POS</a:t>
            </a:r>
            <a:r>
              <a:rPr lang="en-US" sz="1200" dirty="0" smtClean="0">
                <a:latin typeface="Times New Roman" charset="0"/>
              </a:rPr>
              <a:t> hardware</a:t>
            </a:r>
          </a:p>
          <a:p>
            <a:pPr marL="180000">
              <a:spcBef>
                <a:spcPts val="200"/>
              </a:spcBef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Controlling of operational expenses</a:t>
            </a:r>
          </a:p>
          <a:p>
            <a:pPr marL="180000">
              <a:spcBef>
                <a:spcPts val="200"/>
              </a:spcBef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Local and light-weight manufacturing automation</a:t>
            </a:r>
            <a:endParaRPr lang="bg-BG" sz="1200" dirty="0" smtClean="0">
              <a:latin typeface="Times New Roman" charset="0"/>
            </a:endParaRPr>
          </a:p>
          <a:p>
            <a:pPr marL="180000">
              <a:spcBef>
                <a:spcPts val="200"/>
              </a:spcBef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</a:t>
            </a:r>
            <a:r>
              <a:rPr lang="en-US" sz="1200" dirty="0" smtClean="0">
                <a:latin typeface="Times New Roman" charset="0"/>
              </a:rPr>
              <a:t>Intelligent and intuitive user interface</a:t>
            </a:r>
            <a:endParaRPr lang="bg-BG" sz="1200" dirty="0">
              <a:latin typeface="Times New Roman" charset="0"/>
            </a:endParaRPr>
          </a:p>
        </p:txBody>
      </p:sp>
      <p:pic>
        <p:nvPicPr>
          <p:cNvPr id="12" name="Picture 11" descr="STORE_Logo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400" y="133200"/>
            <a:ext cx="1053196" cy="640800"/>
          </a:xfrm>
          <a:prstGeom prst="rect">
            <a:avLst/>
          </a:prstGeom>
        </p:spPr>
      </p:pic>
      <p:pic>
        <p:nvPicPr>
          <p:cNvPr id="13" name="Picture 12" descr="STORE_Screenshots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00" y="1268550"/>
            <a:ext cx="3582552" cy="3589200"/>
          </a:xfrm>
          <a:prstGeom prst="rect">
            <a:avLst/>
          </a:prstGeom>
        </p:spPr>
      </p:pic>
      <p:pic>
        <p:nvPicPr>
          <p:cNvPr id="15" name="Picture 14" descr="RS_Logo.ps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4640400"/>
            <a:ext cx="302505" cy="252000"/>
          </a:xfrm>
          <a:prstGeom prst="rect">
            <a:avLst/>
          </a:prstGeom>
        </p:spPr>
      </p:pic>
      <p:sp>
        <p:nvSpPr>
          <p:cNvPr id="14" name="Text Box 93"/>
          <p:cNvSpPr txBox="1">
            <a:spLocks noChangeArrowheads="1"/>
          </p:cNvSpPr>
          <p:nvPr/>
        </p:nvSpPr>
        <p:spPr bwMode="auto">
          <a:xfrm>
            <a:off x="6705600" y="4568825"/>
            <a:ext cx="2438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Retail Systems – Bulgaria</a:t>
            </a:r>
          </a:p>
          <a:p>
            <a:pPr>
              <a:spcBef>
                <a:spcPts val="200"/>
              </a:spcBef>
            </a:pP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IT solutions driving your business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LS_Magellan copy.psd"/>
          <p:cNvPicPr>
            <a:picLocks noChangeAspect="1"/>
          </p:cNvPicPr>
          <p:nvPr/>
        </p:nvPicPr>
        <p:blipFill>
          <a:blip r:embed="rId3"/>
          <a:srcRect l="12271" b="25461"/>
          <a:stretch>
            <a:fillRect/>
          </a:stretch>
        </p:blipFill>
        <p:spPr>
          <a:xfrm>
            <a:off x="0" y="2183595"/>
            <a:ext cx="4712413" cy="2894400"/>
          </a:xfrm>
          <a:prstGeom prst="rect">
            <a:avLst/>
          </a:prstGeom>
        </p:spPr>
      </p:pic>
      <p:pic>
        <p:nvPicPr>
          <p:cNvPr id="4" name="Picture 3" descr="B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6026"/>
            <a:ext cx="9144000" cy="587473"/>
          </a:xfrm>
          <a:prstGeom prst="rect">
            <a:avLst/>
          </a:prstGeom>
        </p:spPr>
      </p:pic>
      <p:sp>
        <p:nvSpPr>
          <p:cNvPr id="5" name="Text Box 93"/>
          <p:cNvSpPr txBox="1">
            <a:spLocks noChangeArrowheads="1"/>
          </p:cNvSpPr>
          <p:nvPr/>
        </p:nvSpPr>
        <p:spPr bwMode="auto">
          <a:xfrm>
            <a:off x="76200" y="4563130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2FDF7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Datalogic Scanning</a:t>
            </a:r>
            <a:endParaRPr lang="en-US" sz="2800" dirty="0">
              <a:solidFill>
                <a:srgbClr val="F2FDF7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4648200" cy="77787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  <a:t>Barcode scanners</a:t>
            </a:r>
            <a:endParaRPr lang="bg-BG" b="1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572000" y="1242199"/>
            <a:ext cx="4305299" cy="300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500"/>
              </a:spcBef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en-US" sz="1200" b="1" dirty="0" smtClean="0">
                <a:latin typeface="Times New Roman" charset="0"/>
              </a:rPr>
              <a:t>High-performance retail POS barcode scanners – </a:t>
            </a:r>
            <a:r>
              <a:rPr lang="bg-BG" sz="1200" b="1" dirty="0" smtClean="0">
                <a:latin typeface="Times New Roman" charset="0"/>
              </a:rPr>
              <a:t>Magellan</a:t>
            </a:r>
            <a:r>
              <a:rPr lang="bg-BG" sz="1200" b="1" baseline="30000" dirty="0" smtClean="0">
                <a:latin typeface="Times New Roman" charset="0"/>
              </a:rPr>
              <a:t>®</a:t>
            </a:r>
          </a:p>
          <a:p>
            <a:pPr lvl="1">
              <a:spcBef>
                <a:spcPts val="500"/>
              </a:spcBef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Bi-optic in-counter scanners</a:t>
            </a:r>
            <a:endParaRPr lang="bg-BG" sz="1200" dirty="0" smtClean="0">
              <a:latin typeface="Times New Roman" charset="0"/>
            </a:endParaRPr>
          </a:p>
          <a:p>
            <a:pPr lvl="1">
              <a:spcBef>
                <a:spcPts val="500"/>
              </a:spcBef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</a:t>
            </a:r>
            <a:r>
              <a:rPr lang="en-US" sz="1200" dirty="0" smtClean="0">
                <a:latin typeface="Times New Roman" charset="0"/>
              </a:rPr>
              <a:t>Single-plane in-counter and on-counter scanners</a:t>
            </a:r>
          </a:p>
          <a:p>
            <a:pPr>
              <a:spcBef>
                <a:spcPts val="500"/>
              </a:spcBef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</a:t>
            </a:r>
            <a:r>
              <a:rPr lang="en-US" sz="1200" b="1" dirty="0" smtClean="0">
                <a:latin typeface="Times New Roman" charset="0"/>
              </a:rPr>
              <a:t>Handheld barcode scanners – QuickScan</a:t>
            </a:r>
            <a:r>
              <a:rPr lang="bg-BG" sz="1200" b="1" baseline="30000" dirty="0" smtClean="0">
                <a:latin typeface="Times New Roman" charset="0"/>
              </a:rPr>
              <a:t>®</a:t>
            </a:r>
            <a:r>
              <a:rPr lang="en-US" sz="1200" b="1" dirty="0" smtClean="0">
                <a:latin typeface="Times New Roman" charset="0"/>
              </a:rPr>
              <a:t>, Gryphon</a:t>
            </a:r>
            <a:r>
              <a:rPr lang="bg-BG" sz="1200" b="1" baseline="30000" dirty="0" smtClean="0">
                <a:latin typeface="Times New Roman" charset="0"/>
              </a:rPr>
              <a:t>®</a:t>
            </a:r>
            <a:endParaRPr lang="en-US" sz="1200" b="1" dirty="0" smtClean="0">
              <a:latin typeface="Times New Roman" charset="0"/>
            </a:endParaRPr>
          </a:p>
          <a:p>
            <a:pPr lvl="1">
              <a:spcBef>
                <a:spcPts val="500"/>
              </a:spcBef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</a:t>
            </a:r>
            <a:r>
              <a:rPr lang="en-US" sz="1200" dirty="0" smtClean="0">
                <a:latin typeface="Times New Roman" charset="0"/>
              </a:rPr>
              <a:t>Corded</a:t>
            </a:r>
            <a:endParaRPr lang="bg-BG" sz="1200" dirty="0" smtClean="0">
              <a:latin typeface="Times New Roman" charset="0"/>
            </a:endParaRPr>
          </a:p>
          <a:p>
            <a:pPr lvl="1">
              <a:spcBef>
                <a:spcPts val="500"/>
              </a:spcBef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</a:t>
            </a:r>
            <a:r>
              <a:rPr lang="en-US" sz="1200" dirty="0" smtClean="0">
                <a:latin typeface="Times New Roman" charset="0"/>
              </a:rPr>
              <a:t>Cordless</a:t>
            </a:r>
            <a:r>
              <a:rPr lang="bg-BG" sz="1200" dirty="0" smtClean="0">
                <a:latin typeface="Times New Roman" charset="0"/>
              </a:rPr>
              <a:t> – </a:t>
            </a:r>
            <a:r>
              <a:rPr lang="en-US" sz="1200" dirty="0" smtClean="0">
                <a:latin typeface="Times New Roman" charset="0"/>
              </a:rPr>
              <a:t>Bluetooth and</a:t>
            </a:r>
            <a:r>
              <a:rPr lang="bg-BG" sz="1200" dirty="0" smtClean="0">
                <a:latin typeface="Times New Roman" charset="0"/>
              </a:rPr>
              <a:t> </a:t>
            </a:r>
            <a:r>
              <a:rPr lang="en-US" sz="1200" dirty="0" smtClean="0">
                <a:latin typeface="Times New Roman" charset="0"/>
              </a:rPr>
              <a:t>RF</a:t>
            </a:r>
          </a:p>
          <a:p>
            <a:pPr>
              <a:spcBef>
                <a:spcPts val="500"/>
              </a:spcBef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en-US" sz="1200" b="1" dirty="0" smtClean="0">
                <a:latin typeface="Times New Roman" charset="0"/>
              </a:rPr>
              <a:t>Industrial rugged scanners</a:t>
            </a:r>
            <a:r>
              <a:rPr lang="en-US" sz="1200" dirty="0" smtClean="0">
                <a:latin typeface="Times New Roman" charset="0"/>
              </a:rPr>
              <a:t> </a:t>
            </a:r>
            <a:r>
              <a:rPr lang="en-US" sz="1200" b="1" dirty="0" smtClean="0">
                <a:latin typeface="Times New Roman" charset="0"/>
              </a:rPr>
              <a:t>– PowerScan</a:t>
            </a:r>
            <a:r>
              <a:rPr lang="bg-BG" sz="1200" b="1" baseline="30000" dirty="0" smtClean="0">
                <a:latin typeface="Times New Roman" charset="0"/>
              </a:rPr>
              <a:t>®</a:t>
            </a:r>
            <a:r>
              <a:rPr lang="en-US" sz="1200" dirty="0" smtClean="0">
                <a:latin typeface="Times New Roman" charset="0"/>
              </a:rPr>
              <a:t>, designed to works in harsh industrial environment</a:t>
            </a:r>
          </a:p>
          <a:p>
            <a:pPr>
              <a:spcBef>
                <a:spcPts val="500"/>
              </a:spcBef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en-US" sz="1200" b="1" dirty="0" smtClean="0">
                <a:latin typeface="Times New Roman" charset="0"/>
              </a:rPr>
              <a:t>Application/market sectors</a:t>
            </a:r>
            <a:r>
              <a:rPr lang="en-US" sz="1200" dirty="0" smtClean="0">
                <a:latin typeface="Times New Roman" charset="0"/>
              </a:rPr>
              <a:t> – retail, warehousing, manufacturing, logistics, postal services, banking, healthcare, public administration and many others</a:t>
            </a:r>
          </a:p>
          <a:p>
            <a:pPr>
              <a:spcBef>
                <a:spcPts val="500"/>
              </a:spcBef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en-US" sz="1200" b="1" dirty="0" smtClean="0">
                <a:latin typeface="Times New Roman" charset="0"/>
              </a:rPr>
              <a:t>Supported barcodes</a:t>
            </a:r>
            <a:r>
              <a:rPr lang="en-US" sz="1200" dirty="0" smtClean="0">
                <a:latin typeface="Times New Roman" charset="0"/>
              </a:rPr>
              <a:t> –</a:t>
            </a:r>
            <a:r>
              <a:rPr lang="bg-BG" sz="1200" dirty="0" smtClean="0">
                <a:latin typeface="Times New Roman" charset="0"/>
              </a:rPr>
              <a:t> </a:t>
            </a:r>
            <a:r>
              <a:rPr lang="en-US" sz="1200" dirty="0" smtClean="0">
                <a:latin typeface="Times New Roman" charset="0"/>
              </a:rPr>
              <a:t>all standard 1D and 2D barcodes (depending on the model) including GS1 DataBar and DataMatrix</a:t>
            </a:r>
            <a:endParaRPr lang="bg-BG" sz="1200" dirty="0">
              <a:latin typeface="Times New Roman" charset="0"/>
            </a:endParaRPr>
          </a:p>
        </p:txBody>
      </p:sp>
      <p:pic>
        <p:nvPicPr>
          <p:cNvPr id="15" name="Picture 14" descr="RS_Logo.ps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4640400"/>
            <a:ext cx="302505" cy="252000"/>
          </a:xfrm>
          <a:prstGeom prst="rect">
            <a:avLst/>
          </a:prstGeom>
        </p:spPr>
      </p:pic>
      <p:pic>
        <p:nvPicPr>
          <p:cNvPr id="16" name="Picture 15" descr="Logo_DL.ps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0000" y="172800"/>
            <a:ext cx="2160000" cy="517959"/>
          </a:xfrm>
          <a:prstGeom prst="rect">
            <a:avLst/>
          </a:prstGeom>
        </p:spPr>
      </p:pic>
      <p:sp>
        <p:nvSpPr>
          <p:cNvPr id="10" name="Text Box 93"/>
          <p:cNvSpPr txBox="1">
            <a:spLocks noChangeArrowheads="1"/>
          </p:cNvSpPr>
          <p:nvPr/>
        </p:nvSpPr>
        <p:spPr bwMode="auto">
          <a:xfrm>
            <a:off x="6705600" y="4568825"/>
            <a:ext cx="2438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Retail Systems – Bulgaria</a:t>
            </a:r>
          </a:p>
          <a:p>
            <a:pPr>
              <a:spcBef>
                <a:spcPts val="200"/>
              </a:spcBef>
            </a:pP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IT solutions driving your business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LM_F4420.psd"/>
          <p:cNvPicPr>
            <a:picLocks noChangeAspect="1"/>
          </p:cNvPicPr>
          <p:nvPr/>
        </p:nvPicPr>
        <p:blipFill>
          <a:blip r:embed="rId2"/>
          <a:srcRect l="23989" b="33349"/>
          <a:stretch>
            <a:fillRect/>
          </a:stretch>
        </p:blipFill>
        <p:spPr>
          <a:xfrm>
            <a:off x="0" y="1276350"/>
            <a:ext cx="3260424" cy="3428190"/>
          </a:xfrm>
          <a:prstGeom prst="rect">
            <a:avLst/>
          </a:prstGeom>
        </p:spPr>
      </p:pic>
      <p:pic>
        <p:nvPicPr>
          <p:cNvPr id="4" name="Picture 3" descr="B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56026"/>
            <a:ext cx="9144000" cy="587473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4648200" cy="77787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  <a:t>Mobile computers</a:t>
            </a:r>
            <a:endParaRPr lang="bg-BG" b="1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10" name="Text Box 93"/>
          <p:cNvSpPr txBox="1">
            <a:spLocks noChangeArrowheads="1"/>
          </p:cNvSpPr>
          <p:nvPr/>
        </p:nvSpPr>
        <p:spPr bwMode="auto">
          <a:xfrm>
            <a:off x="76200" y="4563130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Datalogic Mobile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 charset="0"/>
            </a:endParaRPr>
          </a:p>
        </p:txBody>
      </p:sp>
      <p:pic>
        <p:nvPicPr>
          <p:cNvPr id="12" name="Picture 11" descr="RS_Logo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4640400"/>
            <a:ext cx="302505" cy="252000"/>
          </a:xfrm>
          <a:prstGeom prst="rect">
            <a:avLst/>
          </a:prstGeom>
        </p:spPr>
      </p:pic>
      <p:pic>
        <p:nvPicPr>
          <p:cNvPr id="13" name="Picture 12" descr="Logo_DL.ps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000" y="172800"/>
            <a:ext cx="2160000" cy="517959"/>
          </a:xfrm>
          <a:prstGeom prst="rect">
            <a:avLst/>
          </a:prstGeom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733800" y="1554694"/>
            <a:ext cx="5181600" cy="299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500"/>
              </a:spcBef>
            </a:pPr>
            <a:r>
              <a:rPr lang="en-US" sz="1200" b="1" u="sng" dirty="0" smtClean="0">
                <a:latin typeface="Times New Roman" charset="0"/>
              </a:rPr>
              <a:t>Application:</a:t>
            </a:r>
            <a:endParaRPr lang="en-US" sz="1200" dirty="0" smtClean="0">
              <a:latin typeface="Times New Roman" charset="0"/>
            </a:endParaRPr>
          </a:p>
          <a:p>
            <a:pPr>
              <a:spcBef>
                <a:spcPts val="500"/>
              </a:spcBef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en-US" sz="1200" b="1" dirty="0" smtClean="0">
                <a:latin typeface="Times New Roman" charset="0"/>
              </a:rPr>
              <a:t>Retail:</a:t>
            </a:r>
            <a:r>
              <a:rPr lang="en-US" sz="1200" dirty="0" smtClean="0">
                <a:latin typeface="Times New Roman" charset="0"/>
              </a:rPr>
              <a:t> Mass and General Merchandisers, Warehouse Clubs, Do It Yourself, Specialty, Pharmacy, Grocery and Convenience Stores – Store management, Inventory, Asset tracking, Shelf replenishment, Price management, Order Management, Assisted sales, Mobile POS (e.g. Line busting)</a:t>
            </a:r>
          </a:p>
          <a:p>
            <a:pPr>
              <a:spcBef>
                <a:spcPts val="500"/>
              </a:spcBef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en-US" sz="1200" b="1" dirty="0" smtClean="0">
                <a:latin typeface="Times New Roman" charset="0"/>
              </a:rPr>
              <a:t>Warehouse Management – </a:t>
            </a:r>
            <a:r>
              <a:rPr lang="en-US" sz="1200" dirty="0" smtClean="0">
                <a:latin typeface="Times New Roman" charset="0"/>
              </a:rPr>
              <a:t>Inventory, Asset tracking, Picking, Shipping/receiving, Shelf replenishment, Price management, Put away, Cross docking</a:t>
            </a:r>
          </a:p>
          <a:p>
            <a:pPr>
              <a:spcBef>
                <a:spcPts val="500"/>
              </a:spcBef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</a:t>
            </a:r>
            <a:r>
              <a:rPr lang="en-US" sz="1200" b="1" dirty="0" smtClean="0">
                <a:latin typeface="Times New Roman" charset="0"/>
              </a:rPr>
              <a:t>Field Force Automation: Sales, Service and Courier</a:t>
            </a:r>
            <a:r>
              <a:rPr lang="en-US" sz="1200" dirty="0" smtClean="0">
                <a:latin typeface="Times New Roman" charset="0"/>
              </a:rPr>
              <a:t> – Workforce Management, Parcel Pick-up and delivery, Proof of Delivery, Fleet Management, Access Control, Inventory management, Order management, Order and price look-up, Mobile CRM, Route management</a:t>
            </a:r>
          </a:p>
          <a:p>
            <a:pPr>
              <a:spcBef>
                <a:spcPts val="500"/>
              </a:spcBef>
            </a:pPr>
            <a:r>
              <a:rPr lang="en-US" sz="1200" b="1" u="sng" dirty="0" smtClean="0">
                <a:latin typeface="Times New Roman" charset="0"/>
              </a:rPr>
              <a:t>Communications:</a:t>
            </a:r>
            <a:r>
              <a:rPr lang="en-US" sz="1200" dirty="0" smtClean="0">
                <a:latin typeface="Times New Roman" charset="0"/>
              </a:rPr>
              <a:t> GSM/GPRS/EDGE, UMTS HSDPA, 802.11b/g, Bluetooth, GPS</a:t>
            </a:r>
          </a:p>
          <a:p>
            <a:pPr>
              <a:spcBef>
                <a:spcPts val="500"/>
              </a:spcBef>
            </a:pPr>
            <a:r>
              <a:rPr lang="en-US" sz="1200" b="1" u="sng" dirty="0" smtClean="0">
                <a:latin typeface="Times New Roman" charset="0"/>
              </a:rPr>
              <a:t>OS:</a:t>
            </a:r>
            <a:r>
              <a:rPr lang="en-US" sz="1200" dirty="0" smtClean="0">
                <a:latin typeface="Times New Roman" charset="0"/>
              </a:rPr>
              <a:t> Windows CE, Windows Mobile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81467" y="829330"/>
            <a:ext cx="818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400" dirty="0" smtClean="0">
                <a:latin typeface="Times New Roman" charset="0"/>
              </a:rPr>
              <a:t>Broad range of rugged mobile computers with integrated </a:t>
            </a:r>
            <a:r>
              <a:rPr lang="en-US" sz="1400" dirty="0" smtClean="0">
                <a:latin typeface="Times New Roman" charset="0"/>
              </a:rPr>
              <a:t>barcode scanner, </a:t>
            </a:r>
            <a:r>
              <a:rPr lang="en-US" sz="1400" dirty="0" smtClean="0">
                <a:latin typeface="Times New Roman" charset="0"/>
              </a:rPr>
              <a:t>touch-screen </a:t>
            </a:r>
            <a:r>
              <a:rPr lang="en-US" sz="1400" dirty="0" smtClean="0">
                <a:latin typeface="Times New Roman" charset="0"/>
              </a:rPr>
              <a:t>display </a:t>
            </a:r>
            <a:r>
              <a:rPr lang="en-US" sz="1400" dirty="0" smtClean="0">
                <a:latin typeface="Times New Roman" charset="0"/>
              </a:rPr>
              <a:t>and rich set of communication options.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16" name="Text Box 93"/>
          <p:cNvSpPr txBox="1">
            <a:spLocks noChangeArrowheads="1"/>
          </p:cNvSpPr>
          <p:nvPr/>
        </p:nvSpPr>
        <p:spPr bwMode="auto">
          <a:xfrm>
            <a:off x="6705600" y="4568825"/>
            <a:ext cx="2438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Retail Systems – Bulgaria</a:t>
            </a:r>
          </a:p>
          <a:p>
            <a:pPr>
              <a:spcBef>
                <a:spcPts val="200"/>
              </a:spcBef>
            </a:pP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IT solutions driving your business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KP_Plaza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225" y="845708"/>
            <a:ext cx="958850" cy="4164442"/>
          </a:xfrm>
          <a:prstGeom prst="rect">
            <a:avLst/>
          </a:prstGeom>
        </p:spPr>
      </p:pic>
      <p:pic>
        <p:nvPicPr>
          <p:cNvPr id="4" name="Picture 3" descr="B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56026"/>
            <a:ext cx="9144000" cy="587473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4953000" cy="12954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/>
              </a:rPr>
              <a:t>EAS anti-theft security and loss prevention</a:t>
            </a:r>
            <a:endParaRPr lang="bg-BG" sz="3600" b="1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7" name="Text Box 93"/>
          <p:cNvSpPr txBox="1">
            <a:spLocks noChangeArrowheads="1"/>
          </p:cNvSpPr>
          <p:nvPr/>
        </p:nvSpPr>
        <p:spPr bwMode="auto">
          <a:xfrm>
            <a:off x="76200" y="4563130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80000"/>
                    </a:srgbClr>
                  </a:outerShdw>
                </a:effectLst>
                <a:latin typeface="Times New Roman" charset="0"/>
              </a:rPr>
              <a:t>Checkpoint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80000"/>
                  </a:srgbClr>
                </a:outerShdw>
              </a:effectLst>
              <a:latin typeface="Times New Roman" charset="0"/>
            </a:endParaRPr>
          </a:p>
        </p:txBody>
      </p:sp>
      <p:pic>
        <p:nvPicPr>
          <p:cNvPr id="8" name="Picture 7" descr="RS_Logo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4640400"/>
            <a:ext cx="302505" cy="252000"/>
          </a:xfrm>
          <a:prstGeom prst="rect">
            <a:avLst/>
          </a:prstGeom>
        </p:spPr>
      </p:pic>
      <p:pic>
        <p:nvPicPr>
          <p:cNvPr id="10" name="Picture 9" descr="Logo_CKP.ps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000" y="172800"/>
            <a:ext cx="2160000" cy="517959"/>
          </a:xfrm>
          <a:prstGeom prst="rect">
            <a:avLst/>
          </a:prstGeom>
        </p:spPr>
      </p:pic>
      <p:pic>
        <p:nvPicPr>
          <p:cNvPr id="11" name="Picture 10" descr="CKP_SellMoreLoseLess.ps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675" y="3061518"/>
            <a:ext cx="4743450" cy="2032437"/>
          </a:xfrm>
          <a:prstGeom prst="rect">
            <a:avLst/>
          </a:prstGeom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68313" y="1556087"/>
            <a:ext cx="43195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</a:t>
            </a:r>
            <a:r>
              <a:rPr lang="en-US" sz="1200" dirty="0" smtClean="0">
                <a:latin typeface="Times New Roman" charset="0"/>
              </a:rPr>
              <a:t>EAS anti-theft and loss prevention systems</a:t>
            </a:r>
            <a:r>
              <a:rPr lang="bg-BG" sz="1200" dirty="0" smtClean="0">
                <a:latin typeface="Times New Roman" charset="0"/>
              </a:rPr>
              <a:t>. </a:t>
            </a:r>
            <a:r>
              <a:rPr lang="en-US" sz="1200" dirty="0" smtClean="0">
                <a:latin typeface="Times New Roman" charset="0"/>
              </a:rPr>
              <a:t>Technologies:</a:t>
            </a:r>
            <a:endParaRPr lang="bg-BG" sz="1200" dirty="0">
              <a:latin typeface="Times New Roman" charset="0"/>
            </a:endParaRPr>
          </a:p>
          <a:p>
            <a:pPr lvl="1"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</a:t>
            </a:r>
            <a:r>
              <a:rPr lang="en-US" sz="1200" dirty="0" smtClean="0">
                <a:latin typeface="Times New Roman" charset="0"/>
              </a:rPr>
              <a:t>Radio</a:t>
            </a:r>
            <a:r>
              <a:rPr lang="bg-BG" sz="1200" dirty="0" smtClean="0">
                <a:latin typeface="Times New Roman" charset="0"/>
              </a:rPr>
              <a:t>-</a:t>
            </a:r>
            <a:r>
              <a:rPr lang="en-US" sz="1200" dirty="0" smtClean="0">
                <a:latin typeface="Times New Roman" charset="0"/>
              </a:rPr>
              <a:t>Frequency</a:t>
            </a:r>
            <a:r>
              <a:rPr lang="bg-BG" sz="1200" dirty="0" smtClean="0">
                <a:latin typeface="Times New Roman" charset="0"/>
              </a:rPr>
              <a:t> </a:t>
            </a:r>
            <a:r>
              <a:rPr lang="bg-BG" sz="1200" dirty="0">
                <a:latin typeface="Times New Roman" charset="0"/>
              </a:rPr>
              <a:t>(</a:t>
            </a:r>
            <a:r>
              <a:rPr lang="en-US" sz="1200" dirty="0">
                <a:latin typeface="Times New Roman" charset="0"/>
              </a:rPr>
              <a:t>RF</a:t>
            </a:r>
            <a:r>
              <a:rPr lang="bg-BG" sz="1200" dirty="0">
                <a:latin typeface="Times New Roman" charset="0"/>
              </a:rPr>
              <a:t>)</a:t>
            </a:r>
            <a:endParaRPr lang="en-US" sz="1200" dirty="0">
              <a:latin typeface="Times New Roman" charset="0"/>
            </a:endParaRPr>
          </a:p>
          <a:p>
            <a:pPr lvl="1"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Electromagnetic</a:t>
            </a:r>
            <a:r>
              <a:rPr lang="bg-BG" sz="1200" dirty="0" smtClean="0">
                <a:latin typeface="Times New Roman" charset="0"/>
              </a:rPr>
              <a:t> </a:t>
            </a:r>
            <a:r>
              <a:rPr lang="bg-BG" sz="1200" dirty="0">
                <a:latin typeface="Times New Roman" charset="0"/>
              </a:rPr>
              <a:t>(</a:t>
            </a:r>
            <a:r>
              <a:rPr lang="en-US" sz="1200" dirty="0">
                <a:latin typeface="Times New Roman" charset="0"/>
              </a:rPr>
              <a:t>EM</a:t>
            </a:r>
            <a:r>
              <a:rPr lang="bg-BG" sz="1200" dirty="0">
                <a:latin typeface="Times New Roman" charset="0"/>
              </a:rPr>
              <a:t>)</a:t>
            </a:r>
          </a:p>
          <a:p>
            <a:pPr lvl="1"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</a:t>
            </a:r>
            <a:r>
              <a:rPr lang="en-US" sz="1200" dirty="0" smtClean="0">
                <a:latin typeface="Times New Roman" charset="0"/>
              </a:rPr>
              <a:t>Dual-technology</a:t>
            </a:r>
            <a:r>
              <a:rPr lang="bg-BG" sz="1200" dirty="0" smtClean="0">
                <a:latin typeface="Times New Roman" charset="0"/>
              </a:rPr>
              <a:t> </a:t>
            </a:r>
            <a:r>
              <a:rPr lang="en-US" sz="1200" dirty="0">
                <a:latin typeface="Times New Roman" charset="0"/>
              </a:rPr>
              <a:t>(RF+EM)</a:t>
            </a:r>
          </a:p>
          <a:p>
            <a:pPr lvl="1"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</a:t>
            </a:r>
            <a:r>
              <a:rPr lang="en-US" sz="1200" dirty="0" smtClean="0">
                <a:latin typeface="Times New Roman" charset="0"/>
              </a:rPr>
              <a:t>Dual-technology</a:t>
            </a:r>
            <a:r>
              <a:rPr lang="bg-BG" sz="1200" dirty="0" smtClean="0">
                <a:latin typeface="Times New Roman" charset="0"/>
              </a:rPr>
              <a:t> </a:t>
            </a:r>
            <a:r>
              <a:rPr lang="en-US" sz="1200" dirty="0">
                <a:latin typeface="Times New Roman" charset="0"/>
              </a:rPr>
              <a:t>(RF+</a:t>
            </a:r>
            <a:r>
              <a:rPr lang="en-US" sz="1200" dirty="0" smtClean="0">
                <a:latin typeface="Times New Roman" charset="0"/>
              </a:rPr>
              <a:t>RFID)</a:t>
            </a:r>
          </a:p>
          <a:p>
            <a:pPr>
              <a:buFontTx/>
              <a:buChar char="•"/>
            </a:pPr>
            <a:endParaRPr lang="en-US" sz="1200" dirty="0" smtClean="0">
              <a:latin typeface="Times New Roman" charset="0"/>
            </a:endParaRPr>
          </a:p>
          <a:p>
            <a:pPr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</a:t>
            </a:r>
            <a:r>
              <a:rPr lang="en-US" sz="1200" dirty="0" smtClean="0">
                <a:latin typeface="Times New Roman" charset="0"/>
              </a:rPr>
              <a:t>Source Tagging programmes for protecting goods at the point of manufacture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686425" y="3105150"/>
            <a:ext cx="300037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Complete Shrink </a:t>
            </a:r>
            <a:r>
              <a:rPr lang="en-US" sz="1200" dirty="0">
                <a:latin typeface="Times New Roman" charset="0"/>
              </a:rPr>
              <a:t>Management </a:t>
            </a:r>
            <a:r>
              <a:rPr lang="en-US" sz="1200" dirty="0" smtClean="0">
                <a:latin typeface="Times New Roman" charset="0"/>
              </a:rPr>
              <a:t>Solutions</a:t>
            </a:r>
          </a:p>
          <a:p>
            <a:pPr>
              <a:buFontTx/>
              <a:buChar char="•"/>
            </a:pPr>
            <a:endParaRPr lang="en-US" sz="1200" dirty="0">
              <a:latin typeface="Times New Roman" charset="0"/>
            </a:endParaRPr>
          </a:p>
          <a:p>
            <a:pPr>
              <a:buFontTx/>
              <a:buChar char="•"/>
            </a:pPr>
            <a:r>
              <a:rPr lang="en-US" sz="1200" dirty="0">
                <a:latin typeface="Times New Roman" charset="0"/>
              </a:rPr>
              <a:t> </a:t>
            </a:r>
            <a:r>
              <a:rPr lang="en-US" sz="1200" dirty="0" smtClean="0">
                <a:latin typeface="Times New Roman" charset="0"/>
              </a:rPr>
              <a:t>ShowSafe™ loop protection system for expensive merchandise and samples on open display (cell phones, cameras, notebooks, LCD&amp;TV, GPS and other electronics)</a:t>
            </a:r>
            <a:endParaRPr lang="bg-BG" sz="1200" dirty="0">
              <a:latin typeface="Times New Roman" charset="0"/>
            </a:endParaRPr>
          </a:p>
        </p:txBody>
      </p:sp>
      <p:pic>
        <p:nvPicPr>
          <p:cNvPr id="15" name="Picture 14" descr="Logo_CKP_ALPHA.ps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0000" y="742950"/>
            <a:ext cx="2160000" cy="517959"/>
          </a:xfrm>
          <a:prstGeom prst="rect">
            <a:avLst/>
          </a:prstGeom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976813" y="1567755"/>
            <a:ext cx="37099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bg-BG" sz="1200" dirty="0" smtClean="0">
                <a:latin typeface="Times New Roman" charset="0"/>
              </a:rPr>
              <a:t> </a:t>
            </a:r>
            <a:r>
              <a:rPr lang="en-US" sz="1200" dirty="0" smtClean="0">
                <a:latin typeface="Times New Roman" charset="0"/>
              </a:rPr>
              <a:t>Rich portfolio of security elements for protecting merchandise against theft:</a:t>
            </a:r>
          </a:p>
          <a:p>
            <a:pPr lvl="1"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General purpose hard tags and soft tags</a:t>
            </a:r>
          </a:p>
          <a:p>
            <a:pPr lvl="1"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Special application tags for apparel, food, bottles, glasses, blister packages, CD</a:t>
            </a:r>
            <a:r>
              <a:rPr lang="bg-BG" sz="1200" dirty="0" smtClean="0">
                <a:latin typeface="Times New Roman" charset="0"/>
              </a:rPr>
              <a:t>/</a:t>
            </a:r>
            <a:r>
              <a:rPr lang="en-US" sz="1200" dirty="0" smtClean="0">
                <a:latin typeface="Times New Roman" charset="0"/>
              </a:rPr>
              <a:t>DVD, etc.</a:t>
            </a:r>
            <a:endParaRPr lang="bg-BG" sz="1200" dirty="0" smtClean="0">
              <a:latin typeface="Times New Roman" charset="0"/>
            </a:endParaRPr>
          </a:p>
          <a:p>
            <a:pPr lvl="1">
              <a:buFontTx/>
              <a:buChar char="•"/>
            </a:pPr>
            <a:r>
              <a:rPr lang="en-US" sz="1200" dirty="0" smtClean="0">
                <a:latin typeface="Times New Roman" charset="0"/>
              </a:rPr>
              <a:t> Special protection for high-risk items with keepers, </a:t>
            </a:r>
            <a:r>
              <a:rPr lang="en-US" sz="1200" dirty="0">
                <a:latin typeface="Times New Roman" charset="0"/>
              </a:rPr>
              <a:t>spiders, cable </a:t>
            </a:r>
            <a:r>
              <a:rPr lang="en-US" sz="1200" dirty="0" smtClean="0">
                <a:latin typeface="Times New Roman" charset="0"/>
              </a:rPr>
              <a:t>locks, etc.</a:t>
            </a:r>
            <a:endParaRPr lang="bg-BG" sz="1200" dirty="0">
              <a:latin typeface="Times New Roman" charset="0"/>
            </a:endParaRPr>
          </a:p>
        </p:txBody>
      </p:sp>
      <p:sp>
        <p:nvSpPr>
          <p:cNvPr id="17" name="Text Box 93"/>
          <p:cNvSpPr txBox="1">
            <a:spLocks noChangeArrowheads="1"/>
          </p:cNvSpPr>
          <p:nvPr/>
        </p:nvSpPr>
        <p:spPr bwMode="auto">
          <a:xfrm>
            <a:off x="6705600" y="4568825"/>
            <a:ext cx="2438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Times New Roman" charset="0"/>
              </a:rPr>
              <a:t>Retail Systems – Bulgaria</a:t>
            </a:r>
          </a:p>
          <a:p>
            <a:pPr>
              <a:spcBef>
                <a:spcPts val="200"/>
              </a:spcBef>
            </a:pPr>
            <a:r>
              <a:rPr lang="en-US" sz="900" i="1" dirty="0">
                <a:solidFill>
                  <a:schemeClr val="bg1"/>
                </a:solidFill>
                <a:effectLst>
                  <a:outerShdw blurRad="50800" dist="38100" dir="2700000" algn="tl">
                    <a:schemeClr val="tx1">
                      <a:alpha val="80000"/>
                    </a:schemeClr>
                  </a:outerShdw>
                </a:effectLst>
                <a:latin typeface="Arial"/>
              </a:rPr>
              <a:t>IT solutions driving your business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</TotalTime>
  <Words>1574</Words>
  <Application>Microsoft Macintosh PowerPoint</Application>
  <PresentationFormat>On-screen Show (16:9)</PresentationFormat>
  <Paragraphs>210</Paragraphs>
  <Slides>16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Retail Systems – Bulgaria</vt:lpstr>
      <vt:lpstr>Premium Partners</vt:lpstr>
      <vt:lpstr>Clients</vt:lpstr>
      <vt:lpstr>Offices</vt:lpstr>
      <vt:lpstr>Software solutions</vt:lpstr>
      <vt:lpstr>Barcode scanners</vt:lpstr>
      <vt:lpstr>Mobile computers</vt:lpstr>
      <vt:lpstr>EAS anti-theft security and loss prevention</vt:lpstr>
      <vt:lpstr>Retail Merchandising Solutions</vt:lpstr>
      <vt:lpstr>POS hardware</vt:lpstr>
      <vt:lpstr>Electronic scales</vt:lpstr>
      <vt:lpstr>Electronic Shelf Labels</vt:lpstr>
      <vt:lpstr>After-sales support and repair services</vt:lpstr>
      <vt:lpstr>Have a question ?</vt:lpstr>
      <vt:lpstr>Thank you!</vt:lpstr>
    </vt:vector>
  </TitlesOfParts>
  <Manager/>
  <Company>Retail Systems - Bulgaria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Retail Systems BG - Company Presentation</dc:title>
  <dc:subject/>
  <dc:creator>Dimitar Nanev</dc:creator>
  <cp:keywords/>
  <dc:description/>
  <cp:lastModifiedBy>Dimitar Nanev</cp:lastModifiedBy>
  <cp:revision>285</cp:revision>
  <dcterms:created xsi:type="dcterms:W3CDTF">2010-11-16T15:25:47Z</dcterms:created>
  <dcterms:modified xsi:type="dcterms:W3CDTF">2010-11-16T15:38:59Z</dcterms:modified>
  <cp:category/>
</cp:coreProperties>
</file>